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8"/>
  </p:notesMasterIdLst>
  <p:sldIdLst>
    <p:sldId id="268" r:id="rId2"/>
    <p:sldId id="256" r:id="rId3"/>
    <p:sldId id="259" r:id="rId4"/>
    <p:sldId id="261" r:id="rId5"/>
    <p:sldId id="260" r:id="rId6"/>
    <p:sldId id="269" r:id="rId7"/>
    <p:sldId id="270" r:id="rId8"/>
    <p:sldId id="271" r:id="rId9"/>
    <p:sldId id="272" r:id="rId10"/>
    <p:sldId id="274" r:id="rId11"/>
    <p:sldId id="273" r:id="rId12"/>
    <p:sldId id="275" r:id="rId13"/>
    <p:sldId id="276" r:id="rId14"/>
    <p:sldId id="277" r:id="rId15"/>
    <p:sldId id="278" r:id="rId16"/>
    <p:sldId id="279" r:id="rId17"/>
    <p:sldId id="280" r:id="rId18"/>
    <p:sldId id="286" r:id="rId19"/>
    <p:sldId id="285" r:id="rId20"/>
    <p:sldId id="284" r:id="rId21"/>
    <p:sldId id="283" r:id="rId22"/>
    <p:sldId id="288" r:id="rId23"/>
    <p:sldId id="289" r:id="rId24"/>
    <p:sldId id="290" r:id="rId25"/>
    <p:sldId id="291" r:id="rId26"/>
    <p:sldId id="287" r:id="rId27"/>
    <p:sldId id="295" r:id="rId28"/>
    <p:sldId id="296" r:id="rId29"/>
    <p:sldId id="297" r:id="rId30"/>
    <p:sldId id="298" r:id="rId31"/>
    <p:sldId id="299" r:id="rId32"/>
    <p:sldId id="300" r:id="rId33"/>
    <p:sldId id="294" r:id="rId34"/>
    <p:sldId id="293" r:id="rId35"/>
    <p:sldId id="292" r:id="rId36"/>
    <p:sldId id="301" r:id="rId37"/>
    <p:sldId id="302" r:id="rId38"/>
    <p:sldId id="303" r:id="rId39"/>
    <p:sldId id="304" r:id="rId40"/>
    <p:sldId id="305" r:id="rId41"/>
    <p:sldId id="307" r:id="rId42"/>
    <p:sldId id="308" r:id="rId43"/>
    <p:sldId id="309" r:id="rId44"/>
    <p:sldId id="310" r:id="rId45"/>
    <p:sldId id="306" r:id="rId46"/>
    <p:sldId id="282" r:id="rId47"/>
  </p:sldIdLst>
  <p:sldSz cx="18288000" cy="10287000"/>
  <p:notesSz cx="6858000" cy="9144000"/>
  <p:embeddedFontLst>
    <p:embeddedFont>
      <p:font typeface="Berlin Sans FB" panose="020E0602020502020306" pitchFamily="34" charset="0"/>
      <p:regular r:id="rId49"/>
      <p:bold r:id="rId50"/>
    </p:embeddedFont>
    <p:embeddedFont>
      <p:font typeface="Monkey"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99FF"/>
    <a:srgbClr val="FF66FF"/>
    <a:srgbClr val="3399FF"/>
    <a:srgbClr val="99CC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52" d="100"/>
          <a:sy n="52" d="100"/>
        </p:scale>
        <p:origin x="850" y="7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AEA5C6-3CF0-4586-8E5D-7DB8F2501B6F}" type="datetimeFigureOut">
              <a:rPr lang="es-ES" smtClean="0"/>
              <a:t>15/11/2025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A3C7F3-0A77-4BD5-91AA-E77F13438790}" type="slidenum">
              <a:rPr lang="es-ES" smtClean="0"/>
              <a:t>‹Nº›</a:t>
            </a:fld>
            <a:endParaRPr lang="es-ES"/>
          </a:p>
        </p:txBody>
      </p:sp>
    </p:spTree>
    <p:extLst>
      <p:ext uri="{BB962C8B-B14F-4D97-AF65-F5344CB8AC3E}">
        <p14:creationId xmlns:p14="http://schemas.microsoft.com/office/powerpoint/2010/main" val="733857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16</a:t>
            </a:fld>
            <a:endParaRPr lang="es-ES"/>
          </a:p>
        </p:txBody>
      </p:sp>
    </p:spTree>
    <p:extLst>
      <p:ext uri="{BB962C8B-B14F-4D97-AF65-F5344CB8AC3E}">
        <p14:creationId xmlns:p14="http://schemas.microsoft.com/office/powerpoint/2010/main" val="2268401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25</a:t>
            </a:fld>
            <a:endParaRPr lang="es-ES"/>
          </a:p>
        </p:txBody>
      </p:sp>
    </p:spTree>
    <p:extLst>
      <p:ext uri="{BB962C8B-B14F-4D97-AF65-F5344CB8AC3E}">
        <p14:creationId xmlns:p14="http://schemas.microsoft.com/office/powerpoint/2010/main" val="120578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26</a:t>
            </a:fld>
            <a:endParaRPr lang="es-ES"/>
          </a:p>
        </p:txBody>
      </p:sp>
    </p:spTree>
    <p:extLst>
      <p:ext uri="{BB962C8B-B14F-4D97-AF65-F5344CB8AC3E}">
        <p14:creationId xmlns:p14="http://schemas.microsoft.com/office/powerpoint/2010/main" val="315048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27</a:t>
            </a:fld>
            <a:endParaRPr lang="es-ES"/>
          </a:p>
        </p:txBody>
      </p:sp>
    </p:spTree>
    <p:extLst>
      <p:ext uri="{BB962C8B-B14F-4D97-AF65-F5344CB8AC3E}">
        <p14:creationId xmlns:p14="http://schemas.microsoft.com/office/powerpoint/2010/main" val="706302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28</a:t>
            </a:fld>
            <a:endParaRPr lang="es-ES"/>
          </a:p>
        </p:txBody>
      </p:sp>
    </p:spTree>
    <p:extLst>
      <p:ext uri="{BB962C8B-B14F-4D97-AF65-F5344CB8AC3E}">
        <p14:creationId xmlns:p14="http://schemas.microsoft.com/office/powerpoint/2010/main" val="810065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29</a:t>
            </a:fld>
            <a:endParaRPr lang="es-ES"/>
          </a:p>
        </p:txBody>
      </p:sp>
    </p:spTree>
    <p:extLst>
      <p:ext uri="{BB962C8B-B14F-4D97-AF65-F5344CB8AC3E}">
        <p14:creationId xmlns:p14="http://schemas.microsoft.com/office/powerpoint/2010/main" val="3807587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30</a:t>
            </a:fld>
            <a:endParaRPr lang="es-ES"/>
          </a:p>
        </p:txBody>
      </p:sp>
    </p:spTree>
    <p:extLst>
      <p:ext uri="{BB962C8B-B14F-4D97-AF65-F5344CB8AC3E}">
        <p14:creationId xmlns:p14="http://schemas.microsoft.com/office/powerpoint/2010/main" val="2219395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31</a:t>
            </a:fld>
            <a:endParaRPr lang="es-ES"/>
          </a:p>
        </p:txBody>
      </p:sp>
    </p:spTree>
    <p:extLst>
      <p:ext uri="{BB962C8B-B14F-4D97-AF65-F5344CB8AC3E}">
        <p14:creationId xmlns:p14="http://schemas.microsoft.com/office/powerpoint/2010/main" val="39346725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32</a:t>
            </a:fld>
            <a:endParaRPr lang="es-ES"/>
          </a:p>
        </p:txBody>
      </p:sp>
    </p:spTree>
    <p:extLst>
      <p:ext uri="{BB962C8B-B14F-4D97-AF65-F5344CB8AC3E}">
        <p14:creationId xmlns:p14="http://schemas.microsoft.com/office/powerpoint/2010/main" val="8911068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33</a:t>
            </a:fld>
            <a:endParaRPr lang="es-ES"/>
          </a:p>
        </p:txBody>
      </p:sp>
    </p:spTree>
    <p:extLst>
      <p:ext uri="{BB962C8B-B14F-4D97-AF65-F5344CB8AC3E}">
        <p14:creationId xmlns:p14="http://schemas.microsoft.com/office/powerpoint/2010/main" val="1573862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34</a:t>
            </a:fld>
            <a:endParaRPr lang="es-ES"/>
          </a:p>
        </p:txBody>
      </p:sp>
    </p:spTree>
    <p:extLst>
      <p:ext uri="{BB962C8B-B14F-4D97-AF65-F5344CB8AC3E}">
        <p14:creationId xmlns:p14="http://schemas.microsoft.com/office/powerpoint/2010/main" val="3226565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17</a:t>
            </a:fld>
            <a:endParaRPr lang="es-ES"/>
          </a:p>
        </p:txBody>
      </p:sp>
    </p:spTree>
    <p:extLst>
      <p:ext uri="{BB962C8B-B14F-4D97-AF65-F5344CB8AC3E}">
        <p14:creationId xmlns:p14="http://schemas.microsoft.com/office/powerpoint/2010/main" val="623959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35</a:t>
            </a:fld>
            <a:endParaRPr lang="es-ES"/>
          </a:p>
        </p:txBody>
      </p:sp>
    </p:spTree>
    <p:extLst>
      <p:ext uri="{BB962C8B-B14F-4D97-AF65-F5344CB8AC3E}">
        <p14:creationId xmlns:p14="http://schemas.microsoft.com/office/powerpoint/2010/main" val="4205523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36</a:t>
            </a:fld>
            <a:endParaRPr lang="es-ES"/>
          </a:p>
        </p:txBody>
      </p:sp>
    </p:spTree>
    <p:extLst>
      <p:ext uri="{BB962C8B-B14F-4D97-AF65-F5344CB8AC3E}">
        <p14:creationId xmlns:p14="http://schemas.microsoft.com/office/powerpoint/2010/main" val="112086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37</a:t>
            </a:fld>
            <a:endParaRPr lang="es-ES"/>
          </a:p>
        </p:txBody>
      </p:sp>
    </p:spTree>
    <p:extLst>
      <p:ext uri="{BB962C8B-B14F-4D97-AF65-F5344CB8AC3E}">
        <p14:creationId xmlns:p14="http://schemas.microsoft.com/office/powerpoint/2010/main" val="1622072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38</a:t>
            </a:fld>
            <a:endParaRPr lang="es-ES"/>
          </a:p>
        </p:txBody>
      </p:sp>
    </p:spTree>
    <p:extLst>
      <p:ext uri="{BB962C8B-B14F-4D97-AF65-F5344CB8AC3E}">
        <p14:creationId xmlns:p14="http://schemas.microsoft.com/office/powerpoint/2010/main" val="1694828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39</a:t>
            </a:fld>
            <a:endParaRPr lang="es-ES"/>
          </a:p>
        </p:txBody>
      </p:sp>
    </p:spTree>
    <p:extLst>
      <p:ext uri="{BB962C8B-B14F-4D97-AF65-F5344CB8AC3E}">
        <p14:creationId xmlns:p14="http://schemas.microsoft.com/office/powerpoint/2010/main" val="475142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40</a:t>
            </a:fld>
            <a:endParaRPr lang="es-ES"/>
          </a:p>
        </p:txBody>
      </p:sp>
    </p:spTree>
    <p:extLst>
      <p:ext uri="{BB962C8B-B14F-4D97-AF65-F5344CB8AC3E}">
        <p14:creationId xmlns:p14="http://schemas.microsoft.com/office/powerpoint/2010/main" val="666913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41</a:t>
            </a:fld>
            <a:endParaRPr lang="es-ES"/>
          </a:p>
        </p:txBody>
      </p:sp>
    </p:spTree>
    <p:extLst>
      <p:ext uri="{BB962C8B-B14F-4D97-AF65-F5344CB8AC3E}">
        <p14:creationId xmlns:p14="http://schemas.microsoft.com/office/powerpoint/2010/main" val="32350900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42</a:t>
            </a:fld>
            <a:endParaRPr lang="es-ES"/>
          </a:p>
        </p:txBody>
      </p:sp>
    </p:spTree>
    <p:extLst>
      <p:ext uri="{BB962C8B-B14F-4D97-AF65-F5344CB8AC3E}">
        <p14:creationId xmlns:p14="http://schemas.microsoft.com/office/powerpoint/2010/main" val="1432204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43</a:t>
            </a:fld>
            <a:endParaRPr lang="es-ES"/>
          </a:p>
        </p:txBody>
      </p:sp>
    </p:spTree>
    <p:extLst>
      <p:ext uri="{BB962C8B-B14F-4D97-AF65-F5344CB8AC3E}">
        <p14:creationId xmlns:p14="http://schemas.microsoft.com/office/powerpoint/2010/main" val="23900426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44</a:t>
            </a:fld>
            <a:endParaRPr lang="es-ES"/>
          </a:p>
        </p:txBody>
      </p:sp>
    </p:spTree>
    <p:extLst>
      <p:ext uri="{BB962C8B-B14F-4D97-AF65-F5344CB8AC3E}">
        <p14:creationId xmlns:p14="http://schemas.microsoft.com/office/powerpoint/2010/main" val="4142362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18</a:t>
            </a:fld>
            <a:endParaRPr lang="es-ES"/>
          </a:p>
        </p:txBody>
      </p:sp>
    </p:spTree>
    <p:extLst>
      <p:ext uri="{BB962C8B-B14F-4D97-AF65-F5344CB8AC3E}">
        <p14:creationId xmlns:p14="http://schemas.microsoft.com/office/powerpoint/2010/main" val="683536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45</a:t>
            </a:fld>
            <a:endParaRPr lang="es-ES"/>
          </a:p>
        </p:txBody>
      </p:sp>
    </p:spTree>
    <p:extLst>
      <p:ext uri="{BB962C8B-B14F-4D97-AF65-F5344CB8AC3E}">
        <p14:creationId xmlns:p14="http://schemas.microsoft.com/office/powerpoint/2010/main" val="7115195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46</a:t>
            </a:fld>
            <a:endParaRPr lang="es-ES"/>
          </a:p>
        </p:txBody>
      </p:sp>
    </p:spTree>
    <p:extLst>
      <p:ext uri="{BB962C8B-B14F-4D97-AF65-F5344CB8AC3E}">
        <p14:creationId xmlns:p14="http://schemas.microsoft.com/office/powerpoint/2010/main" val="3708998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19</a:t>
            </a:fld>
            <a:endParaRPr lang="es-ES"/>
          </a:p>
        </p:txBody>
      </p:sp>
    </p:spTree>
    <p:extLst>
      <p:ext uri="{BB962C8B-B14F-4D97-AF65-F5344CB8AC3E}">
        <p14:creationId xmlns:p14="http://schemas.microsoft.com/office/powerpoint/2010/main" val="1882172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20</a:t>
            </a:fld>
            <a:endParaRPr lang="es-ES"/>
          </a:p>
        </p:txBody>
      </p:sp>
    </p:spTree>
    <p:extLst>
      <p:ext uri="{BB962C8B-B14F-4D97-AF65-F5344CB8AC3E}">
        <p14:creationId xmlns:p14="http://schemas.microsoft.com/office/powerpoint/2010/main" val="128956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21</a:t>
            </a:fld>
            <a:endParaRPr lang="es-ES"/>
          </a:p>
        </p:txBody>
      </p:sp>
    </p:spTree>
    <p:extLst>
      <p:ext uri="{BB962C8B-B14F-4D97-AF65-F5344CB8AC3E}">
        <p14:creationId xmlns:p14="http://schemas.microsoft.com/office/powerpoint/2010/main" val="2766090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22</a:t>
            </a:fld>
            <a:endParaRPr lang="es-ES"/>
          </a:p>
        </p:txBody>
      </p:sp>
    </p:spTree>
    <p:extLst>
      <p:ext uri="{BB962C8B-B14F-4D97-AF65-F5344CB8AC3E}">
        <p14:creationId xmlns:p14="http://schemas.microsoft.com/office/powerpoint/2010/main" val="103610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23</a:t>
            </a:fld>
            <a:endParaRPr lang="es-ES"/>
          </a:p>
        </p:txBody>
      </p:sp>
    </p:spTree>
    <p:extLst>
      <p:ext uri="{BB962C8B-B14F-4D97-AF65-F5344CB8AC3E}">
        <p14:creationId xmlns:p14="http://schemas.microsoft.com/office/powerpoint/2010/main" val="2212184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40A3C7F3-0A77-4BD5-91AA-E77F13438790}" type="slidenum">
              <a:rPr lang="es-ES" smtClean="0"/>
              <a:t>24</a:t>
            </a:fld>
            <a:endParaRPr lang="es-ES"/>
          </a:p>
        </p:txBody>
      </p:sp>
    </p:spTree>
    <p:extLst>
      <p:ext uri="{BB962C8B-B14F-4D97-AF65-F5344CB8AC3E}">
        <p14:creationId xmlns:p14="http://schemas.microsoft.com/office/powerpoint/2010/main" val="152027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1.sv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sv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svg"/><Relationship Id="rId7" Type="http://schemas.openxmlformats.org/officeDocument/2006/relationships/image" Target="../media/image11.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17.sv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7.sv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88A9A533-354B-6112-6039-33AAE3468D8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32980" y="190500"/>
            <a:ext cx="3222039" cy="9488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cNM | Tecnológico Nacional de México">
            <a:extLst>
              <a:ext uri="{FF2B5EF4-FFF2-40B4-BE49-F238E27FC236}">
                <a16:creationId xmlns:a16="http://schemas.microsoft.com/office/drawing/2014/main" id="{93A3BDAD-BDD9-43C1-B7C5-A6CDD3C7C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38" y="190500"/>
            <a:ext cx="3222039" cy="83722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Instituto Tecnológico de Frontera Comalapa-Oficial | Frontera Comalapa">
            <a:extLst>
              <a:ext uri="{FF2B5EF4-FFF2-40B4-BE49-F238E27FC236}">
                <a16:creationId xmlns:a16="http://schemas.microsoft.com/office/drawing/2014/main" id="{C7CCD30C-5447-A756-62CB-076A502F1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68600" y="190500"/>
            <a:ext cx="2470502" cy="94485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21D5C216-C88B-2887-A633-9E569D046A19}"/>
              </a:ext>
            </a:extLst>
          </p:cNvPr>
          <p:cNvSpPr txBox="1"/>
          <p:nvPr/>
        </p:nvSpPr>
        <p:spPr>
          <a:xfrm>
            <a:off x="3810000" y="3446881"/>
            <a:ext cx="11030262" cy="5516895"/>
          </a:xfrm>
          <a:prstGeom prst="rect">
            <a:avLst/>
          </a:prstGeom>
          <a:noFill/>
        </p:spPr>
        <p:txBody>
          <a:bodyPr wrap="square" rtlCol="0">
            <a:spAutoFit/>
          </a:bodyPr>
          <a:lstStyle/>
          <a:p>
            <a:pPr algn="ctr"/>
            <a:r>
              <a:rPr lang="es-ES" dirty="0">
                <a:latin typeface="Times New Roman" panose="02020603050405020304" pitchFamily="18" charset="0"/>
                <a:cs typeface="Times New Roman" panose="02020603050405020304" pitchFamily="18" charset="0"/>
              </a:rPr>
              <a:t>CATEDRÁTICO:  Mingo Velázquez Francisco Javier.</a:t>
            </a:r>
          </a:p>
          <a:p>
            <a:pPr algn="ctr"/>
            <a:endParaRPr lang="es-ES" dirty="0">
              <a:latin typeface="Times New Roman" panose="02020603050405020304" pitchFamily="18" charset="0"/>
              <a:cs typeface="Times New Roman" panose="02020603050405020304" pitchFamily="18" charset="0"/>
            </a:endParaRP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MATERIA: Tópicos Selectos de Base de datos.</a:t>
            </a:r>
          </a:p>
          <a:p>
            <a:pPr algn="ctr"/>
            <a:r>
              <a:rPr lang="es-ES" dirty="0">
                <a:latin typeface="Times New Roman" panose="02020603050405020304" pitchFamily="18" charset="0"/>
                <a:cs typeface="Times New Roman" panose="02020603050405020304" pitchFamily="18" charset="0"/>
              </a:rPr>
              <a:t> </a:t>
            </a: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NOMBRE DEL ALUMNO: Moguel Recinos Miriam.</a:t>
            </a:r>
          </a:p>
          <a:p>
            <a:pPr algn="ctr"/>
            <a:endParaRPr lang="es-ES" dirty="0">
              <a:latin typeface="Times New Roman" panose="02020603050405020304" pitchFamily="18" charset="0"/>
              <a:cs typeface="Times New Roman" panose="02020603050405020304" pitchFamily="18" charset="0"/>
            </a:endParaRP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NUMERO DE CONTROL: 211260044</a:t>
            </a:r>
          </a:p>
          <a:p>
            <a:pPr algn="ctr"/>
            <a:endParaRPr lang="es-ES" dirty="0">
              <a:latin typeface="Times New Roman" panose="02020603050405020304" pitchFamily="18" charset="0"/>
              <a:cs typeface="Times New Roman" panose="02020603050405020304" pitchFamily="18" charset="0"/>
            </a:endParaRP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CARRERA: Ingeniería en  Sistemas Computacionales.</a:t>
            </a: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 </a:t>
            </a:r>
          </a:p>
          <a:p>
            <a:pPr algn="ctr"/>
            <a:r>
              <a:rPr lang="es-ES" dirty="0">
                <a:latin typeface="Times New Roman" panose="02020603050405020304" pitchFamily="18" charset="0"/>
                <a:cs typeface="Times New Roman" panose="02020603050405020304" pitchFamily="18" charset="0"/>
              </a:rPr>
              <a:t>NOMBRE DEL TRABAJO: Ejercicios.</a:t>
            </a:r>
          </a:p>
          <a:p>
            <a:pPr algn="ctr"/>
            <a:endParaRPr lang="es-ES" dirty="0">
              <a:latin typeface="Times New Roman" panose="02020603050405020304" pitchFamily="18" charset="0"/>
              <a:cs typeface="Times New Roman" panose="02020603050405020304" pitchFamily="18" charset="0"/>
            </a:endParaRPr>
          </a:p>
          <a:p>
            <a:pPr algn="ctr"/>
            <a:endParaRPr lang="es-ES" dirty="0">
              <a:latin typeface="Times New Roman" panose="02020603050405020304" pitchFamily="18" charset="0"/>
              <a:cs typeface="Times New Roman" panose="02020603050405020304" pitchFamily="18" charset="0"/>
            </a:endParaRPr>
          </a:p>
          <a:p>
            <a:pPr algn="ctr"/>
            <a:r>
              <a:rPr lang="es-ES" dirty="0">
                <a:latin typeface="Times New Roman" panose="02020603050405020304" pitchFamily="18" charset="0"/>
                <a:cs typeface="Times New Roman" panose="02020603050405020304" pitchFamily="18" charset="0"/>
              </a:rPr>
              <a:t>FRONTERA COMALAPA, CHIAPAS A  14 DE NOVIEMBRE DE 2025</a:t>
            </a:r>
          </a:p>
          <a:p>
            <a:endParaRPr lang="es-ES" sz="1050" dirty="0">
              <a:latin typeface="Times New Roman" panose="02020603050405020304" pitchFamily="18" charset="0"/>
              <a:cs typeface="Times New Roman" panose="02020603050405020304" pitchFamily="18" charset="0"/>
            </a:endParaRPr>
          </a:p>
        </p:txBody>
      </p:sp>
      <p:sp>
        <p:nvSpPr>
          <p:cNvPr id="8" name="TextBox 9">
            <a:extLst>
              <a:ext uri="{FF2B5EF4-FFF2-40B4-BE49-F238E27FC236}">
                <a16:creationId xmlns:a16="http://schemas.microsoft.com/office/drawing/2014/main" id="{C1E46E27-1B41-6E10-9056-1534A7DD71A7}"/>
              </a:ext>
            </a:extLst>
          </p:cNvPr>
          <p:cNvSpPr txBox="1"/>
          <p:nvPr/>
        </p:nvSpPr>
        <p:spPr>
          <a:xfrm>
            <a:off x="4957071" y="2134027"/>
            <a:ext cx="8736119" cy="333425"/>
          </a:xfrm>
          <a:prstGeom prst="rect">
            <a:avLst/>
          </a:prstGeom>
        </p:spPr>
        <p:txBody>
          <a:bodyPr wrap="square" lIns="0" tIns="0" rIns="0" bIns="0" rtlCol="0" anchor="t">
            <a:spAutoFit/>
          </a:bodyPr>
          <a:lstStyle/>
          <a:p>
            <a:pPr algn="ctr">
              <a:lnSpc>
                <a:spcPts val="2551"/>
              </a:lnSpc>
              <a:spcBef>
                <a:spcPct val="0"/>
              </a:spcBef>
            </a:pPr>
            <a:r>
              <a:rPr lang="en-US" sz="2400" b="1" dirty="0">
                <a:solidFill>
                  <a:srgbClr val="000000"/>
                </a:solidFill>
                <a:latin typeface="Times New Roman" panose="02020603050405020304" pitchFamily="18" charset="0"/>
                <a:ea typeface="Montserrat Bold"/>
                <a:cs typeface="Times New Roman" panose="02020603050405020304" pitchFamily="18" charset="0"/>
                <a:sym typeface="Montserrat Bold"/>
              </a:rPr>
              <a:t>INSTITUTO TECNOLOGICO DE FRONTERA COMALAPA</a:t>
            </a:r>
          </a:p>
        </p:txBody>
      </p:sp>
    </p:spTree>
    <p:extLst>
      <p:ext uri="{BB962C8B-B14F-4D97-AF65-F5344CB8AC3E}">
        <p14:creationId xmlns:p14="http://schemas.microsoft.com/office/powerpoint/2010/main" val="2372226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ES" sz="6000" dirty="0">
                <a:latin typeface="Berlin Sans FB" panose="020E0602020502020306" pitchFamily="34" charset="0"/>
              </a:rPr>
              <a:t>Pruebas de integración </a:t>
            </a:r>
            <a:r>
              <a:rPr lang="es-ES" sz="6000" dirty="0" err="1">
                <a:latin typeface="Berlin Sans FB" panose="020E0602020502020306" pitchFamily="34" charset="0"/>
              </a:rPr>
              <a:t>student</a:t>
            </a:r>
            <a:endParaRPr lang="es-ES" sz="6000" dirty="0">
              <a:latin typeface="Berlin Sans FB" panose="020E0602020502020306" pitchFamily="34" charset="0"/>
            </a:endParaRPr>
          </a:p>
          <a:p>
            <a:pPr>
              <a:lnSpc>
                <a:spcPct val="90000"/>
              </a:lnSpc>
            </a:pPr>
            <a:endParaRPr lang="es-MX" sz="6000" dirty="0">
              <a:latin typeface="Berlin Sans FB" panose="020E0602020502020306" pitchFamily="34" charset="0"/>
            </a:endParaRPr>
          </a:p>
        </p:txBody>
      </p:sp>
      <p:sp>
        <p:nvSpPr>
          <p:cNvPr id="12" name="CuadroTexto 11">
            <a:extLst>
              <a:ext uri="{FF2B5EF4-FFF2-40B4-BE49-F238E27FC236}">
                <a16:creationId xmlns:a16="http://schemas.microsoft.com/office/drawing/2014/main" id="{AF3C8DE5-291F-0A46-6693-36FB4F1A1AE4}"/>
              </a:ext>
            </a:extLst>
          </p:cNvPr>
          <p:cNvSpPr txBox="1"/>
          <p:nvPr/>
        </p:nvSpPr>
        <p:spPr>
          <a:xfrm>
            <a:off x="2607392" y="1925284"/>
            <a:ext cx="130732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de integración del microservicio </a:t>
            </a:r>
            <a:r>
              <a:rPr lang="es-ES" sz="2400" dirty="0" err="1">
                <a:latin typeface="Berlin Sans FB" panose="020E0602020502020306" pitchFamily="34" charset="0"/>
              </a:rPr>
              <a:t>Student</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Al completarse exitosamente, los resultados se muestran en verde, indicando que todo funciona como se espera.</a:t>
            </a:r>
          </a:p>
        </p:txBody>
      </p:sp>
      <p:pic>
        <p:nvPicPr>
          <p:cNvPr id="13" name="Imagen 12">
            <a:extLst>
              <a:ext uri="{FF2B5EF4-FFF2-40B4-BE49-F238E27FC236}">
                <a16:creationId xmlns:a16="http://schemas.microsoft.com/office/drawing/2014/main" id="{E2913C93-F94F-7400-5D7A-56EAC3533E38}"/>
              </a:ext>
            </a:extLst>
          </p:cNvPr>
          <p:cNvPicPr>
            <a:picLocks noChangeAspect="1"/>
          </p:cNvPicPr>
          <p:nvPr/>
        </p:nvPicPr>
        <p:blipFill>
          <a:blip r:embed="rId6"/>
          <a:srcRect b="5973"/>
          <a:stretch/>
        </p:blipFill>
        <p:spPr>
          <a:xfrm>
            <a:off x="1569818" y="4876543"/>
            <a:ext cx="6940069" cy="3670612"/>
          </a:xfrm>
          <a:prstGeom prst="rect">
            <a:avLst/>
          </a:prstGeom>
        </p:spPr>
      </p:pic>
      <p:pic>
        <p:nvPicPr>
          <p:cNvPr id="14" name="Imagen 13">
            <a:extLst>
              <a:ext uri="{FF2B5EF4-FFF2-40B4-BE49-F238E27FC236}">
                <a16:creationId xmlns:a16="http://schemas.microsoft.com/office/drawing/2014/main" id="{40D30175-CD88-623E-5B9B-B9711385A35B}"/>
              </a:ext>
            </a:extLst>
          </p:cNvPr>
          <p:cNvPicPr>
            <a:picLocks noChangeAspect="1"/>
          </p:cNvPicPr>
          <p:nvPr/>
        </p:nvPicPr>
        <p:blipFill>
          <a:blip r:embed="rId7"/>
          <a:srcRect b="7450"/>
          <a:stretch/>
        </p:blipFill>
        <p:spPr>
          <a:xfrm>
            <a:off x="10134600" y="4914900"/>
            <a:ext cx="7311768" cy="3806433"/>
          </a:xfrm>
          <a:prstGeom prst="rect">
            <a:avLst/>
          </a:prstGeom>
        </p:spPr>
      </p:pic>
    </p:spTree>
    <p:extLst>
      <p:ext uri="{BB962C8B-B14F-4D97-AF65-F5344CB8AC3E}">
        <p14:creationId xmlns:p14="http://schemas.microsoft.com/office/powerpoint/2010/main" val="1144552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399477" y="1341807"/>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ES" sz="6000" dirty="0">
                <a:latin typeface="Berlin Sans FB" panose="020E0602020502020306" pitchFamily="34" charset="0"/>
              </a:rPr>
              <a:t>Pruebas de integración </a:t>
            </a:r>
            <a:r>
              <a:rPr lang="es-ES" sz="6000" dirty="0" err="1">
                <a:latin typeface="Berlin Sans FB" panose="020E0602020502020306" pitchFamily="34" charset="0"/>
              </a:rPr>
              <a:t>course</a:t>
            </a:r>
            <a:endParaRPr lang="es-ES" sz="6000" dirty="0">
              <a:latin typeface="Berlin Sans FB" panose="020E0602020502020306" pitchFamily="34" charset="0"/>
            </a:endParaRPr>
          </a:p>
          <a:p>
            <a:pPr>
              <a:lnSpc>
                <a:spcPct val="90000"/>
              </a:lnSpc>
            </a:pPr>
            <a:endParaRPr lang="es-MX" sz="6000" dirty="0">
              <a:latin typeface="Berlin Sans FB" panose="020E0602020502020306" pitchFamily="34" charset="0"/>
            </a:endParaRPr>
          </a:p>
        </p:txBody>
      </p:sp>
      <p:sp>
        <p:nvSpPr>
          <p:cNvPr id="14" name="CuadroTexto 13">
            <a:extLst>
              <a:ext uri="{FF2B5EF4-FFF2-40B4-BE49-F238E27FC236}">
                <a16:creationId xmlns:a16="http://schemas.microsoft.com/office/drawing/2014/main" id="{00770718-F049-125C-3D4E-0C0AEAFBD586}"/>
              </a:ext>
            </a:extLst>
          </p:cNvPr>
          <p:cNvSpPr txBox="1"/>
          <p:nvPr/>
        </p:nvSpPr>
        <p:spPr>
          <a:xfrm>
            <a:off x="2302191" y="1971351"/>
            <a:ext cx="13868400"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de integración del microservicio </a:t>
            </a:r>
            <a:r>
              <a:rPr lang="es-ES" sz="2400" dirty="0" err="1">
                <a:latin typeface="Berlin Sans FB" panose="020E0602020502020306" pitchFamily="34" charset="0"/>
              </a:rPr>
              <a:t>Course</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Cuando se completan con éxito, los resultados se muestran en verde, confirmando que todo funciona correctamente.</a:t>
            </a:r>
          </a:p>
        </p:txBody>
      </p:sp>
      <p:pic>
        <p:nvPicPr>
          <p:cNvPr id="15" name="Imagen 14">
            <a:extLst>
              <a:ext uri="{FF2B5EF4-FFF2-40B4-BE49-F238E27FC236}">
                <a16:creationId xmlns:a16="http://schemas.microsoft.com/office/drawing/2014/main" id="{3B7E9AD4-CF55-E8CF-7934-F069E7BBD3B7}"/>
              </a:ext>
            </a:extLst>
          </p:cNvPr>
          <p:cNvPicPr>
            <a:picLocks noChangeAspect="1"/>
          </p:cNvPicPr>
          <p:nvPr/>
        </p:nvPicPr>
        <p:blipFill>
          <a:blip r:embed="rId6"/>
          <a:srcRect b="6467"/>
          <a:stretch/>
        </p:blipFill>
        <p:spPr>
          <a:xfrm>
            <a:off x="1014296" y="4713187"/>
            <a:ext cx="8110040" cy="4266897"/>
          </a:xfrm>
          <a:prstGeom prst="rect">
            <a:avLst/>
          </a:prstGeom>
        </p:spPr>
      </p:pic>
      <p:pic>
        <p:nvPicPr>
          <p:cNvPr id="17" name="Imagen 16">
            <a:extLst>
              <a:ext uri="{FF2B5EF4-FFF2-40B4-BE49-F238E27FC236}">
                <a16:creationId xmlns:a16="http://schemas.microsoft.com/office/drawing/2014/main" id="{16E91D48-6C2F-A372-8966-1451B668EDB5}"/>
              </a:ext>
            </a:extLst>
          </p:cNvPr>
          <p:cNvPicPr>
            <a:picLocks noChangeAspect="1"/>
          </p:cNvPicPr>
          <p:nvPr/>
        </p:nvPicPr>
        <p:blipFill>
          <a:blip r:embed="rId7"/>
          <a:srcRect b="7868"/>
          <a:stretch/>
        </p:blipFill>
        <p:spPr>
          <a:xfrm>
            <a:off x="9839409" y="4729164"/>
            <a:ext cx="7954550" cy="4122351"/>
          </a:xfrm>
          <a:prstGeom prst="rect">
            <a:avLst/>
          </a:prstGeom>
        </p:spPr>
      </p:pic>
    </p:spTree>
    <p:extLst>
      <p:ext uri="{BB962C8B-B14F-4D97-AF65-F5344CB8AC3E}">
        <p14:creationId xmlns:p14="http://schemas.microsoft.com/office/powerpoint/2010/main" val="994223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599315" y="1512518"/>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ES" sz="6000" dirty="0">
                <a:latin typeface="Berlin Sans FB" panose="020E0602020502020306" pitchFamily="34" charset="0"/>
              </a:rPr>
              <a:t>Pruebas de aceptación </a:t>
            </a:r>
            <a:r>
              <a:rPr lang="es-ES" sz="6000" dirty="0" err="1">
                <a:latin typeface="Berlin Sans FB" panose="020E0602020502020306" pitchFamily="34" charset="0"/>
              </a:rPr>
              <a:t>student</a:t>
            </a:r>
            <a:endParaRPr lang="es-ES" sz="6000" dirty="0">
              <a:latin typeface="Berlin Sans FB" panose="020E0602020502020306" pitchFamily="34" charset="0"/>
            </a:endParaRPr>
          </a:p>
          <a:p>
            <a:pPr>
              <a:lnSpc>
                <a:spcPct val="90000"/>
              </a:lnSpc>
            </a:pPr>
            <a:endParaRPr lang="es-MX" sz="6000" dirty="0">
              <a:latin typeface="Berlin Sans FB" panose="020E0602020502020306" pitchFamily="34" charset="0"/>
            </a:endParaRPr>
          </a:p>
        </p:txBody>
      </p:sp>
      <p:sp>
        <p:nvSpPr>
          <p:cNvPr id="14" name="CuadroTexto 13">
            <a:extLst>
              <a:ext uri="{FF2B5EF4-FFF2-40B4-BE49-F238E27FC236}">
                <a16:creationId xmlns:a16="http://schemas.microsoft.com/office/drawing/2014/main" id="{5ECCFAD0-0EDD-6CEB-7900-4934177D1001}"/>
              </a:ext>
            </a:extLst>
          </p:cNvPr>
          <p:cNvSpPr txBox="1"/>
          <p:nvPr/>
        </p:nvSpPr>
        <p:spPr>
          <a:xfrm>
            <a:off x="2147734" y="2585470"/>
            <a:ext cx="13992532"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de aceptación del microservicio </a:t>
            </a:r>
            <a:r>
              <a:rPr lang="es-ES" sz="2400" dirty="0" err="1">
                <a:latin typeface="Berlin Sans FB" panose="020E0602020502020306" pitchFamily="34" charset="0"/>
              </a:rPr>
              <a:t>Student</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Cuando se completan exitosamente, los resultados se muestran en verde, indicando que todo funciona como se espera</a:t>
            </a:r>
            <a:r>
              <a:rPr lang="es-ES" dirty="0"/>
              <a:t>.</a:t>
            </a:r>
          </a:p>
        </p:txBody>
      </p:sp>
      <p:pic>
        <p:nvPicPr>
          <p:cNvPr id="15" name="Imagen 14">
            <a:extLst>
              <a:ext uri="{FF2B5EF4-FFF2-40B4-BE49-F238E27FC236}">
                <a16:creationId xmlns:a16="http://schemas.microsoft.com/office/drawing/2014/main" id="{ABF4DBF1-58E4-6A77-D020-1AD17224344F}"/>
              </a:ext>
            </a:extLst>
          </p:cNvPr>
          <p:cNvPicPr>
            <a:picLocks noChangeAspect="1"/>
          </p:cNvPicPr>
          <p:nvPr/>
        </p:nvPicPr>
        <p:blipFill>
          <a:blip r:embed="rId6"/>
          <a:srcRect b="6230"/>
          <a:stretch/>
        </p:blipFill>
        <p:spPr>
          <a:xfrm>
            <a:off x="1982982" y="5083011"/>
            <a:ext cx="7216538" cy="3806433"/>
          </a:xfrm>
          <a:prstGeom prst="rect">
            <a:avLst/>
          </a:prstGeom>
        </p:spPr>
      </p:pic>
      <p:pic>
        <p:nvPicPr>
          <p:cNvPr id="16" name="Imagen 15">
            <a:extLst>
              <a:ext uri="{FF2B5EF4-FFF2-40B4-BE49-F238E27FC236}">
                <a16:creationId xmlns:a16="http://schemas.microsoft.com/office/drawing/2014/main" id="{A406AE6C-60E5-D5AE-AFCB-F042F1615081}"/>
              </a:ext>
            </a:extLst>
          </p:cNvPr>
          <p:cNvPicPr>
            <a:picLocks noChangeAspect="1"/>
          </p:cNvPicPr>
          <p:nvPr/>
        </p:nvPicPr>
        <p:blipFill>
          <a:blip r:embed="rId7"/>
          <a:srcRect b="5310"/>
          <a:stretch/>
        </p:blipFill>
        <p:spPr>
          <a:xfrm>
            <a:off x="10744200" y="5083011"/>
            <a:ext cx="7146507" cy="3806432"/>
          </a:xfrm>
          <a:prstGeom prst="rect">
            <a:avLst/>
          </a:prstGeom>
        </p:spPr>
      </p:pic>
    </p:spTree>
    <p:extLst>
      <p:ext uri="{BB962C8B-B14F-4D97-AF65-F5344CB8AC3E}">
        <p14:creationId xmlns:p14="http://schemas.microsoft.com/office/powerpoint/2010/main" val="1613144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57533" y="1441778"/>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es-ES" sz="6000" dirty="0">
                <a:latin typeface="Berlin Sans FB" panose="020E0602020502020306" pitchFamily="34" charset="0"/>
              </a:rPr>
              <a:t>Pruebas de aceptación </a:t>
            </a:r>
            <a:r>
              <a:rPr lang="es-ES" sz="6000" dirty="0" err="1">
                <a:latin typeface="Berlin Sans FB" panose="020E0602020502020306" pitchFamily="34" charset="0"/>
              </a:rPr>
              <a:t>course</a:t>
            </a:r>
            <a:endParaRPr lang="es-ES" sz="6000" dirty="0">
              <a:latin typeface="Berlin Sans FB" panose="020E0602020502020306" pitchFamily="34" charset="0"/>
            </a:endParaRPr>
          </a:p>
        </p:txBody>
      </p:sp>
      <p:sp>
        <p:nvSpPr>
          <p:cNvPr id="12" name="CuadroTexto 11">
            <a:extLst>
              <a:ext uri="{FF2B5EF4-FFF2-40B4-BE49-F238E27FC236}">
                <a16:creationId xmlns:a16="http://schemas.microsoft.com/office/drawing/2014/main" id="{4E9E0ECD-8307-2F95-0FC7-4B0F30FAB624}"/>
              </a:ext>
            </a:extLst>
          </p:cNvPr>
          <p:cNvSpPr txBox="1"/>
          <p:nvPr/>
        </p:nvSpPr>
        <p:spPr>
          <a:xfrm>
            <a:off x="1872157" y="2569415"/>
            <a:ext cx="15392400"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asegurarnos de que las pruebas de aceptación del microservicio </a:t>
            </a:r>
            <a:r>
              <a:rPr lang="es-ES" sz="2400" dirty="0" err="1">
                <a:latin typeface="Berlin Sans FB" panose="020E0602020502020306" pitchFamily="34" charset="0"/>
              </a:rPr>
              <a:t>Course</a:t>
            </a:r>
            <a:r>
              <a:rPr lang="es-ES" sz="2400" dirty="0">
                <a:latin typeface="Berlin Sans FB" panose="020E0602020502020306" pitchFamily="34" charset="0"/>
              </a:rPr>
              <a:t> se ejecuten correctamente, se emplean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Al completarse con éxito, los resultados se muestran en verde, confirmando que todo funciona correctamente.</a:t>
            </a:r>
          </a:p>
        </p:txBody>
      </p:sp>
      <p:pic>
        <p:nvPicPr>
          <p:cNvPr id="14" name="Imagen 13">
            <a:extLst>
              <a:ext uri="{FF2B5EF4-FFF2-40B4-BE49-F238E27FC236}">
                <a16:creationId xmlns:a16="http://schemas.microsoft.com/office/drawing/2014/main" id="{4C0335CB-1ED0-01FE-8682-29B50EC5DF2C}"/>
              </a:ext>
            </a:extLst>
          </p:cNvPr>
          <p:cNvPicPr>
            <a:picLocks noChangeAspect="1"/>
          </p:cNvPicPr>
          <p:nvPr/>
        </p:nvPicPr>
        <p:blipFill>
          <a:blip r:embed="rId6"/>
          <a:srcRect b="4188"/>
          <a:stretch/>
        </p:blipFill>
        <p:spPr>
          <a:xfrm>
            <a:off x="2133600" y="5058076"/>
            <a:ext cx="6705600" cy="3613927"/>
          </a:xfrm>
          <a:prstGeom prst="rect">
            <a:avLst/>
          </a:prstGeom>
        </p:spPr>
      </p:pic>
      <p:pic>
        <p:nvPicPr>
          <p:cNvPr id="15" name="Imagen 14">
            <a:extLst>
              <a:ext uri="{FF2B5EF4-FFF2-40B4-BE49-F238E27FC236}">
                <a16:creationId xmlns:a16="http://schemas.microsoft.com/office/drawing/2014/main" id="{6C4E2752-81D7-CB40-5AB4-A13A125870C0}"/>
              </a:ext>
            </a:extLst>
          </p:cNvPr>
          <p:cNvPicPr>
            <a:picLocks noChangeAspect="1"/>
          </p:cNvPicPr>
          <p:nvPr/>
        </p:nvPicPr>
        <p:blipFill>
          <a:blip r:embed="rId7"/>
          <a:srcRect b="8051"/>
          <a:stretch/>
        </p:blipFill>
        <p:spPr>
          <a:xfrm>
            <a:off x="10126338" y="5086971"/>
            <a:ext cx="7162800" cy="3704705"/>
          </a:xfrm>
          <a:prstGeom prst="rect">
            <a:avLst/>
          </a:prstGeom>
        </p:spPr>
      </p:pic>
    </p:spTree>
    <p:extLst>
      <p:ext uri="{BB962C8B-B14F-4D97-AF65-F5344CB8AC3E}">
        <p14:creationId xmlns:p14="http://schemas.microsoft.com/office/powerpoint/2010/main" val="2828499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es-ES" sz="6000" dirty="0">
                <a:latin typeface="Berlin Sans FB" panose="020E0602020502020306" pitchFamily="34" charset="0"/>
              </a:rPr>
              <a:t>Pruebas de seguridad </a:t>
            </a:r>
            <a:r>
              <a:rPr lang="es-ES" sz="6000" dirty="0" err="1">
                <a:latin typeface="Berlin Sans FB" panose="020E0602020502020306" pitchFamily="34" charset="0"/>
              </a:rPr>
              <a:t>student</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7AD3DFCA-2D70-1EF4-7BE4-453B159A9B5A}"/>
              </a:ext>
            </a:extLst>
          </p:cNvPr>
          <p:cNvSpPr txBox="1"/>
          <p:nvPr/>
        </p:nvSpPr>
        <p:spPr>
          <a:xfrm>
            <a:off x="2517198" y="1945314"/>
            <a:ext cx="14102317"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asegurarnos de que las pruebas de seguridad del microservicio </a:t>
            </a:r>
            <a:r>
              <a:rPr lang="es-ES" sz="2400" dirty="0" err="1">
                <a:latin typeface="Berlin Sans FB" panose="020E0602020502020306" pitchFamily="34" charset="0"/>
              </a:rPr>
              <a:t>Student</a:t>
            </a:r>
            <a:r>
              <a:rPr lang="es-ES" sz="2400" dirty="0">
                <a:latin typeface="Berlin Sans FB" panose="020E0602020502020306" pitchFamily="34" charset="0"/>
              </a:rPr>
              <a:t> se ejecuten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Cuando se completan exitosamente, los resultados se muestran en verde, indicando que todo funciona correctamente.</a:t>
            </a:r>
          </a:p>
        </p:txBody>
      </p:sp>
      <p:pic>
        <p:nvPicPr>
          <p:cNvPr id="14" name="Imagen 13">
            <a:extLst>
              <a:ext uri="{FF2B5EF4-FFF2-40B4-BE49-F238E27FC236}">
                <a16:creationId xmlns:a16="http://schemas.microsoft.com/office/drawing/2014/main" id="{53376003-B6BC-CD9B-5329-E70F65FB4350}"/>
              </a:ext>
            </a:extLst>
          </p:cNvPr>
          <p:cNvPicPr>
            <a:picLocks noChangeAspect="1"/>
          </p:cNvPicPr>
          <p:nvPr/>
        </p:nvPicPr>
        <p:blipFill>
          <a:blip r:embed="rId6"/>
          <a:srcRect b="5575"/>
          <a:stretch/>
        </p:blipFill>
        <p:spPr>
          <a:xfrm>
            <a:off x="1459126" y="4432153"/>
            <a:ext cx="7218899" cy="3834244"/>
          </a:xfrm>
          <a:prstGeom prst="rect">
            <a:avLst/>
          </a:prstGeom>
        </p:spPr>
      </p:pic>
      <p:pic>
        <p:nvPicPr>
          <p:cNvPr id="15" name="Imagen 14">
            <a:extLst>
              <a:ext uri="{FF2B5EF4-FFF2-40B4-BE49-F238E27FC236}">
                <a16:creationId xmlns:a16="http://schemas.microsoft.com/office/drawing/2014/main" id="{55C0EAA3-E055-A75E-030C-33E000C6B9E6}"/>
              </a:ext>
            </a:extLst>
          </p:cNvPr>
          <p:cNvPicPr>
            <a:picLocks noChangeAspect="1"/>
          </p:cNvPicPr>
          <p:nvPr/>
        </p:nvPicPr>
        <p:blipFill>
          <a:blip r:embed="rId7"/>
          <a:srcRect b="6256"/>
          <a:stretch/>
        </p:blipFill>
        <p:spPr>
          <a:xfrm>
            <a:off x="9829800" y="4433865"/>
            <a:ext cx="7704115" cy="4062435"/>
          </a:xfrm>
          <a:prstGeom prst="rect">
            <a:avLst/>
          </a:prstGeom>
        </p:spPr>
      </p:pic>
    </p:spTree>
    <p:extLst>
      <p:ext uri="{BB962C8B-B14F-4D97-AF65-F5344CB8AC3E}">
        <p14:creationId xmlns:p14="http://schemas.microsoft.com/office/powerpoint/2010/main" val="1017309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57533" y="129887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ES" sz="6000" dirty="0">
                <a:latin typeface="Berlin Sans FB" panose="020E0602020502020306" pitchFamily="34" charset="0"/>
              </a:rPr>
              <a:t>Pruebas de seguridad </a:t>
            </a:r>
            <a:r>
              <a:rPr lang="es-ES" sz="6000" dirty="0" err="1">
                <a:latin typeface="Berlin Sans FB" panose="020E0602020502020306" pitchFamily="34" charset="0"/>
              </a:rPr>
              <a:t>course</a:t>
            </a:r>
            <a:endParaRPr lang="es-ES" sz="6000" dirty="0">
              <a:latin typeface="Berlin Sans FB" panose="020E0602020502020306" pitchFamily="34" charset="0"/>
            </a:endParaRPr>
          </a:p>
          <a:p>
            <a:pPr>
              <a:lnSpc>
                <a:spcPct val="90000"/>
              </a:lnSpc>
            </a:pPr>
            <a:endParaRPr lang="es-MX" sz="6000" dirty="0">
              <a:latin typeface="Berlin Sans FB" panose="020E0602020502020306" pitchFamily="34" charset="0"/>
            </a:endParaRPr>
          </a:p>
        </p:txBody>
      </p:sp>
      <p:sp>
        <p:nvSpPr>
          <p:cNvPr id="12" name="CuadroTexto 11">
            <a:extLst>
              <a:ext uri="{FF2B5EF4-FFF2-40B4-BE49-F238E27FC236}">
                <a16:creationId xmlns:a16="http://schemas.microsoft.com/office/drawing/2014/main" id="{7846F6EC-F7FC-B123-C5F8-623599EB963B}"/>
              </a:ext>
            </a:extLst>
          </p:cNvPr>
          <p:cNvSpPr txBox="1"/>
          <p:nvPr/>
        </p:nvSpPr>
        <p:spPr>
          <a:xfrm>
            <a:off x="2298527" y="2098206"/>
            <a:ext cx="13317248"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asegurarnos de que las pruebas de seguridad del microservicio </a:t>
            </a:r>
            <a:r>
              <a:rPr lang="es-ES" sz="2400" dirty="0" err="1">
                <a:latin typeface="Berlin Sans FB" panose="020E0602020502020306" pitchFamily="34" charset="0"/>
              </a:rPr>
              <a:t>Course</a:t>
            </a:r>
            <a:r>
              <a:rPr lang="es-ES" sz="2400" dirty="0">
                <a:latin typeface="Berlin Sans FB" panose="020E0602020502020306" pitchFamily="34" charset="0"/>
              </a:rPr>
              <a:t> se ejecuten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Al completarse con éxito, los resultados se muestran en verde, confirmando que todo funciona correctamente.</a:t>
            </a:r>
          </a:p>
        </p:txBody>
      </p:sp>
      <p:pic>
        <p:nvPicPr>
          <p:cNvPr id="15" name="Imagen 14">
            <a:extLst>
              <a:ext uri="{FF2B5EF4-FFF2-40B4-BE49-F238E27FC236}">
                <a16:creationId xmlns:a16="http://schemas.microsoft.com/office/drawing/2014/main" id="{61E9D8BD-159F-FD78-2D8B-1429D51B42CA}"/>
              </a:ext>
            </a:extLst>
          </p:cNvPr>
          <p:cNvPicPr>
            <a:picLocks noChangeAspect="1"/>
          </p:cNvPicPr>
          <p:nvPr/>
        </p:nvPicPr>
        <p:blipFill>
          <a:blip r:embed="rId6"/>
          <a:srcRect b="5229"/>
          <a:stretch/>
        </p:blipFill>
        <p:spPr>
          <a:xfrm>
            <a:off x="1457533" y="4252134"/>
            <a:ext cx="6955723" cy="3707993"/>
          </a:xfrm>
          <a:prstGeom prst="rect">
            <a:avLst/>
          </a:prstGeom>
        </p:spPr>
      </p:pic>
      <p:pic>
        <p:nvPicPr>
          <p:cNvPr id="16" name="Imagen 15">
            <a:extLst>
              <a:ext uri="{FF2B5EF4-FFF2-40B4-BE49-F238E27FC236}">
                <a16:creationId xmlns:a16="http://schemas.microsoft.com/office/drawing/2014/main" id="{DDA56BBE-3BC8-94AB-1F41-13E2F4922387}"/>
              </a:ext>
            </a:extLst>
          </p:cNvPr>
          <p:cNvPicPr>
            <a:picLocks noChangeAspect="1"/>
          </p:cNvPicPr>
          <p:nvPr/>
        </p:nvPicPr>
        <p:blipFill>
          <a:blip r:embed="rId7"/>
          <a:srcRect b="6130"/>
          <a:stretch/>
        </p:blipFill>
        <p:spPr>
          <a:xfrm>
            <a:off x="9829800" y="4252134"/>
            <a:ext cx="7459147" cy="3938565"/>
          </a:xfrm>
          <a:prstGeom prst="rect">
            <a:avLst/>
          </a:prstGeom>
        </p:spPr>
      </p:pic>
    </p:spTree>
    <p:extLst>
      <p:ext uri="{BB962C8B-B14F-4D97-AF65-F5344CB8AC3E}">
        <p14:creationId xmlns:p14="http://schemas.microsoft.com/office/powerpoint/2010/main" val="12886849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12" name="Google Shape;392;p64">
            <a:extLst>
              <a:ext uri="{FF2B5EF4-FFF2-40B4-BE49-F238E27FC236}">
                <a16:creationId xmlns:a16="http://schemas.microsoft.com/office/drawing/2014/main" id="{7F802B5C-D32C-65F5-C6CD-9FB95DDB88BC}"/>
              </a:ext>
            </a:extLst>
          </p:cNvPr>
          <p:cNvSpPr txBox="1">
            <a:spLocks/>
          </p:cNvSpPr>
          <p:nvPr/>
        </p:nvSpPr>
        <p:spPr>
          <a:xfrm>
            <a:off x="1457533" y="129887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ES" sz="6000" dirty="0">
                <a:latin typeface="Berlin Sans FB" panose="020E0602020502020306" pitchFamily="34" charset="0"/>
              </a:rPr>
              <a:t>Pruebas de sistema </a:t>
            </a:r>
            <a:r>
              <a:rPr lang="es-ES" sz="6000" dirty="0" err="1">
                <a:latin typeface="Berlin Sans FB" panose="020E0602020502020306" pitchFamily="34" charset="0"/>
              </a:rPr>
              <a:t>student</a:t>
            </a:r>
            <a:endParaRPr lang="es-ES" sz="6000" dirty="0">
              <a:latin typeface="Berlin Sans FB" panose="020E0602020502020306" pitchFamily="34" charset="0"/>
            </a:endParaRPr>
          </a:p>
          <a:p>
            <a:pPr>
              <a:lnSpc>
                <a:spcPct val="90000"/>
              </a:lnSpc>
            </a:pPr>
            <a:endParaRPr lang="es-MX" sz="6000" dirty="0">
              <a:latin typeface="Berlin Sans FB" panose="020E0602020502020306" pitchFamily="34" charset="0"/>
            </a:endParaRPr>
          </a:p>
        </p:txBody>
      </p:sp>
      <p:sp>
        <p:nvSpPr>
          <p:cNvPr id="15" name="CuadroTexto 14">
            <a:extLst>
              <a:ext uri="{FF2B5EF4-FFF2-40B4-BE49-F238E27FC236}">
                <a16:creationId xmlns:a16="http://schemas.microsoft.com/office/drawing/2014/main" id="{45337C83-73F6-CBA1-B582-A68D8CA0B0B7}"/>
              </a:ext>
            </a:extLst>
          </p:cNvPr>
          <p:cNvSpPr txBox="1"/>
          <p:nvPr/>
        </p:nvSpPr>
        <p:spPr>
          <a:xfrm>
            <a:off x="2791104" y="2023909"/>
            <a:ext cx="129970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de sistema del microservicio </a:t>
            </a:r>
            <a:r>
              <a:rPr lang="es-ES" sz="2400" dirty="0" err="1">
                <a:latin typeface="Berlin Sans FB" panose="020E0602020502020306" pitchFamily="34" charset="0"/>
              </a:rPr>
              <a:t>Student</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Cuando se completan exitosamente, los resultados se muestran en verde, indicando que todo funciona como se espera.</a:t>
            </a:r>
          </a:p>
        </p:txBody>
      </p:sp>
      <p:pic>
        <p:nvPicPr>
          <p:cNvPr id="16" name="Imagen 15">
            <a:extLst>
              <a:ext uri="{FF2B5EF4-FFF2-40B4-BE49-F238E27FC236}">
                <a16:creationId xmlns:a16="http://schemas.microsoft.com/office/drawing/2014/main" id="{A60F0151-E9AE-37D8-09F5-D63122401563}"/>
              </a:ext>
            </a:extLst>
          </p:cNvPr>
          <p:cNvPicPr>
            <a:picLocks noChangeAspect="1"/>
          </p:cNvPicPr>
          <p:nvPr/>
        </p:nvPicPr>
        <p:blipFill>
          <a:blip r:embed="rId7"/>
          <a:srcRect b="5536"/>
          <a:stretch/>
        </p:blipFill>
        <p:spPr>
          <a:xfrm>
            <a:off x="2248865" y="4425954"/>
            <a:ext cx="6513024" cy="3460746"/>
          </a:xfrm>
          <a:prstGeom prst="rect">
            <a:avLst/>
          </a:prstGeom>
        </p:spPr>
      </p:pic>
      <p:pic>
        <p:nvPicPr>
          <p:cNvPr id="17" name="Imagen 16">
            <a:extLst>
              <a:ext uri="{FF2B5EF4-FFF2-40B4-BE49-F238E27FC236}">
                <a16:creationId xmlns:a16="http://schemas.microsoft.com/office/drawing/2014/main" id="{1F0E0357-BF1D-7D35-ABFC-5BFF1FA40F80}"/>
              </a:ext>
            </a:extLst>
          </p:cNvPr>
          <p:cNvPicPr>
            <a:picLocks noChangeAspect="1"/>
          </p:cNvPicPr>
          <p:nvPr/>
        </p:nvPicPr>
        <p:blipFill>
          <a:blip r:embed="rId8"/>
          <a:srcRect b="5040"/>
          <a:stretch/>
        </p:blipFill>
        <p:spPr>
          <a:xfrm>
            <a:off x="10662699" y="4407761"/>
            <a:ext cx="6513024" cy="3478939"/>
          </a:xfrm>
          <a:prstGeom prst="rect">
            <a:avLst/>
          </a:prstGeom>
        </p:spPr>
      </p:pic>
    </p:spTree>
    <p:extLst>
      <p:ext uri="{BB962C8B-B14F-4D97-AF65-F5344CB8AC3E}">
        <p14:creationId xmlns:p14="http://schemas.microsoft.com/office/powerpoint/2010/main" val="3646516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Google Shape;392;p64">
            <a:extLst>
              <a:ext uri="{FF2B5EF4-FFF2-40B4-BE49-F238E27FC236}">
                <a16:creationId xmlns:a16="http://schemas.microsoft.com/office/drawing/2014/main" id="{8782B3C8-6D0E-8DF7-92A2-5A912B885966}"/>
              </a:ext>
            </a:extLst>
          </p:cNvPr>
          <p:cNvSpPr txBox="1">
            <a:spLocks/>
          </p:cNvSpPr>
          <p:nvPr/>
        </p:nvSpPr>
        <p:spPr>
          <a:xfrm>
            <a:off x="1457533" y="129887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ES" sz="6000" dirty="0">
                <a:latin typeface="Berlin Sans FB" panose="020E0602020502020306" pitchFamily="34" charset="0"/>
              </a:rPr>
              <a:t>Pruebas de sistema </a:t>
            </a:r>
            <a:r>
              <a:rPr lang="es-ES" sz="6000" dirty="0" err="1">
                <a:latin typeface="Berlin Sans FB" panose="020E0602020502020306" pitchFamily="34" charset="0"/>
              </a:rPr>
              <a:t>course</a:t>
            </a:r>
            <a:endParaRPr lang="es-ES" sz="6000" dirty="0">
              <a:latin typeface="Berlin Sans FB" panose="020E0602020502020306" pitchFamily="34" charset="0"/>
            </a:endParaRPr>
          </a:p>
          <a:p>
            <a:pPr>
              <a:lnSpc>
                <a:spcPct val="90000"/>
              </a:lnSpc>
            </a:pPr>
            <a:endParaRPr lang="es-MX" sz="6000" dirty="0">
              <a:latin typeface="Berlin Sans FB" panose="020E0602020502020306" pitchFamily="34" charset="0"/>
            </a:endParaRPr>
          </a:p>
        </p:txBody>
      </p:sp>
      <p:sp>
        <p:nvSpPr>
          <p:cNvPr id="15" name="CuadroTexto 14">
            <a:extLst>
              <a:ext uri="{FF2B5EF4-FFF2-40B4-BE49-F238E27FC236}">
                <a16:creationId xmlns:a16="http://schemas.microsoft.com/office/drawing/2014/main" id="{ED11B712-7327-E692-38B3-A283F7E3C7F0}"/>
              </a:ext>
            </a:extLst>
          </p:cNvPr>
          <p:cNvSpPr txBox="1"/>
          <p:nvPr/>
        </p:nvSpPr>
        <p:spPr>
          <a:xfrm>
            <a:off x="1811642" y="2565807"/>
            <a:ext cx="14291018"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de sistema del microservicio </a:t>
            </a:r>
            <a:r>
              <a:rPr lang="es-ES" sz="2400" dirty="0" err="1">
                <a:latin typeface="Berlin Sans FB" panose="020E0602020502020306" pitchFamily="34" charset="0"/>
              </a:rPr>
              <a:t>Course</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Al completarse con éxito, los resultados se muestran en verde, confirmando que todo funciona correctamente.</a:t>
            </a:r>
          </a:p>
        </p:txBody>
      </p:sp>
      <p:pic>
        <p:nvPicPr>
          <p:cNvPr id="16" name="Imagen 15">
            <a:extLst>
              <a:ext uri="{FF2B5EF4-FFF2-40B4-BE49-F238E27FC236}">
                <a16:creationId xmlns:a16="http://schemas.microsoft.com/office/drawing/2014/main" id="{8C9DE27F-0B53-90AA-D8A6-6D4695E3E58E}"/>
              </a:ext>
            </a:extLst>
          </p:cNvPr>
          <p:cNvPicPr>
            <a:picLocks noChangeAspect="1"/>
          </p:cNvPicPr>
          <p:nvPr/>
        </p:nvPicPr>
        <p:blipFill>
          <a:blip r:embed="rId7"/>
          <a:srcRect b="7541"/>
          <a:stretch/>
        </p:blipFill>
        <p:spPr>
          <a:xfrm>
            <a:off x="1848513" y="4499800"/>
            <a:ext cx="6600718" cy="3432904"/>
          </a:xfrm>
          <a:prstGeom prst="rect">
            <a:avLst/>
          </a:prstGeom>
        </p:spPr>
      </p:pic>
      <p:pic>
        <p:nvPicPr>
          <p:cNvPr id="17" name="Imagen 16">
            <a:extLst>
              <a:ext uri="{FF2B5EF4-FFF2-40B4-BE49-F238E27FC236}">
                <a16:creationId xmlns:a16="http://schemas.microsoft.com/office/drawing/2014/main" id="{4802E148-B33A-1A55-4A15-3391C8FC9FE4}"/>
              </a:ext>
            </a:extLst>
          </p:cNvPr>
          <p:cNvPicPr>
            <a:picLocks noChangeAspect="1"/>
          </p:cNvPicPr>
          <p:nvPr/>
        </p:nvPicPr>
        <p:blipFill>
          <a:blip r:embed="rId8"/>
          <a:srcRect b="4010"/>
          <a:stretch/>
        </p:blipFill>
        <p:spPr>
          <a:xfrm>
            <a:off x="10439400" y="4509510"/>
            <a:ext cx="6876437" cy="3712904"/>
          </a:xfrm>
          <a:prstGeom prst="rect">
            <a:avLst/>
          </a:prstGeom>
        </p:spPr>
      </p:pic>
    </p:spTree>
    <p:extLst>
      <p:ext uri="{BB962C8B-B14F-4D97-AF65-F5344CB8AC3E}">
        <p14:creationId xmlns:p14="http://schemas.microsoft.com/office/powerpoint/2010/main" val="489596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1305903" y="2704334"/>
            <a:ext cx="15967418" cy="168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s-ES" sz="2400" dirty="0">
                <a:latin typeface="Berlin Sans FB" panose="020E0602020502020306" pitchFamily="34" charset="0"/>
              </a:rPr>
              <a:t>Para comprobar que las pruebas de rendimiento del microservicio </a:t>
            </a:r>
            <a:r>
              <a:rPr lang="es-ES" sz="2400" dirty="0" err="1">
                <a:latin typeface="Berlin Sans FB" panose="020E0602020502020306" pitchFamily="34" charset="0"/>
              </a:rPr>
              <a:t>Student</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Cuando se completan exitosamente, los resultados se muestran en verde, indicando que el servicio cumple con los tiempos de respuesta esperados.</a:t>
            </a: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BF746673-5046-2698-0BB0-D6A7550FABCA}"/>
              </a:ext>
            </a:extLst>
          </p:cNvPr>
          <p:cNvSpPr txBox="1"/>
          <p:nvPr/>
        </p:nvSpPr>
        <p:spPr>
          <a:xfrm>
            <a:off x="2367569" y="970590"/>
            <a:ext cx="12785715" cy="1015663"/>
          </a:xfrm>
          <a:prstGeom prst="rect">
            <a:avLst/>
          </a:prstGeom>
          <a:noFill/>
        </p:spPr>
        <p:txBody>
          <a:bodyPr wrap="square">
            <a:spAutoFit/>
          </a:bodyPr>
          <a:lstStyle/>
          <a:p>
            <a:pPr algn="ctr"/>
            <a:r>
              <a:rPr lang="es-ES" sz="6000" dirty="0">
                <a:latin typeface="Berlin Sans FB" panose="020E0602020502020306" pitchFamily="34" charset="0"/>
              </a:rPr>
              <a:t>Pruebas de rendimiento </a:t>
            </a:r>
            <a:r>
              <a:rPr lang="es-ES" sz="6000" dirty="0" err="1">
                <a:latin typeface="Berlin Sans FB" panose="020E0602020502020306" pitchFamily="34" charset="0"/>
              </a:rPr>
              <a:t>student</a:t>
            </a:r>
            <a:endParaRPr lang="es-ES" sz="6000" dirty="0">
              <a:latin typeface="Berlin Sans FB" panose="020E0602020502020306" pitchFamily="34" charset="0"/>
            </a:endParaRPr>
          </a:p>
        </p:txBody>
      </p:sp>
      <p:pic>
        <p:nvPicPr>
          <p:cNvPr id="12" name="Imagen 11">
            <a:extLst>
              <a:ext uri="{FF2B5EF4-FFF2-40B4-BE49-F238E27FC236}">
                <a16:creationId xmlns:a16="http://schemas.microsoft.com/office/drawing/2014/main" id="{53F8D0EF-B19F-C1B0-CAD5-68BAEC7F031F}"/>
              </a:ext>
            </a:extLst>
          </p:cNvPr>
          <p:cNvPicPr>
            <a:picLocks noChangeAspect="1"/>
          </p:cNvPicPr>
          <p:nvPr/>
        </p:nvPicPr>
        <p:blipFill>
          <a:blip r:embed="rId7"/>
          <a:srcRect b="4852"/>
          <a:stretch/>
        </p:blipFill>
        <p:spPr>
          <a:xfrm>
            <a:off x="1903181" y="4899334"/>
            <a:ext cx="7076069" cy="3787168"/>
          </a:xfrm>
          <a:prstGeom prst="rect">
            <a:avLst/>
          </a:prstGeom>
        </p:spPr>
      </p:pic>
      <p:pic>
        <p:nvPicPr>
          <p:cNvPr id="13" name="Imagen 12">
            <a:extLst>
              <a:ext uri="{FF2B5EF4-FFF2-40B4-BE49-F238E27FC236}">
                <a16:creationId xmlns:a16="http://schemas.microsoft.com/office/drawing/2014/main" id="{039215C2-AF3A-AB5C-201B-4568B0E875B1}"/>
              </a:ext>
            </a:extLst>
          </p:cNvPr>
          <p:cNvPicPr>
            <a:picLocks noChangeAspect="1"/>
          </p:cNvPicPr>
          <p:nvPr/>
        </p:nvPicPr>
        <p:blipFill>
          <a:blip r:embed="rId8"/>
          <a:srcRect b="8306"/>
          <a:stretch/>
        </p:blipFill>
        <p:spPr>
          <a:xfrm>
            <a:off x="10071416" y="4959232"/>
            <a:ext cx="7226486" cy="3727270"/>
          </a:xfrm>
          <a:prstGeom prst="rect">
            <a:avLst/>
          </a:prstGeom>
        </p:spPr>
      </p:pic>
    </p:spTree>
    <p:extLst>
      <p:ext uri="{BB962C8B-B14F-4D97-AF65-F5344CB8AC3E}">
        <p14:creationId xmlns:p14="http://schemas.microsoft.com/office/powerpoint/2010/main" val="2073745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553FDD8F-9051-63D2-B595-5C7C64BBA597}"/>
              </a:ext>
            </a:extLst>
          </p:cNvPr>
          <p:cNvSpPr txBox="1"/>
          <p:nvPr/>
        </p:nvSpPr>
        <p:spPr>
          <a:xfrm>
            <a:off x="2715845" y="834057"/>
            <a:ext cx="13041092" cy="1015663"/>
          </a:xfrm>
          <a:prstGeom prst="rect">
            <a:avLst/>
          </a:prstGeom>
          <a:noFill/>
        </p:spPr>
        <p:txBody>
          <a:bodyPr wrap="square">
            <a:spAutoFit/>
          </a:bodyPr>
          <a:lstStyle/>
          <a:p>
            <a:pPr algn="ctr"/>
            <a:r>
              <a:rPr lang="es-ES" sz="6000" dirty="0">
                <a:latin typeface="Berlin Sans FB" panose="020E0602020502020306" pitchFamily="34" charset="0"/>
              </a:rPr>
              <a:t>Pruebas de usabilidad </a:t>
            </a:r>
            <a:r>
              <a:rPr lang="es-ES" sz="6000" dirty="0" err="1">
                <a:latin typeface="Berlin Sans FB" panose="020E0602020502020306" pitchFamily="34" charset="0"/>
              </a:rPr>
              <a:t>student</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5CB59376-80CB-3811-2DFE-B5241065D2C4}"/>
              </a:ext>
            </a:extLst>
          </p:cNvPr>
          <p:cNvSpPr txBox="1"/>
          <p:nvPr/>
        </p:nvSpPr>
        <p:spPr>
          <a:xfrm>
            <a:off x="2286000" y="2441950"/>
            <a:ext cx="13973823"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de usabilidad del microservicio </a:t>
            </a:r>
            <a:r>
              <a:rPr lang="es-ES" sz="2400" dirty="0" err="1">
                <a:latin typeface="Berlin Sans FB" panose="020E0602020502020306" pitchFamily="34" charset="0"/>
              </a:rPr>
              <a:t>Student</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Al completarse exitosamente, los resultados se muestran en verde, confirmando que la interfaz y la experiencia del usuario funcionan como se </a:t>
            </a:r>
            <a:r>
              <a:rPr lang="es-ES" sz="2400" dirty="0" err="1">
                <a:latin typeface="Berlin Sans FB" panose="020E0602020502020306" pitchFamily="34" charset="0"/>
              </a:rPr>
              <a:t>espera.v</a:t>
            </a:r>
            <a:endParaRPr lang="es-ES" sz="2400" dirty="0">
              <a:latin typeface="Berlin Sans FB" panose="020E0602020502020306" pitchFamily="34" charset="0"/>
            </a:endParaRPr>
          </a:p>
        </p:txBody>
      </p:sp>
      <p:pic>
        <p:nvPicPr>
          <p:cNvPr id="14" name="Imagen 13">
            <a:extLst>
              <a:ext uri="{FF2B5EF4-FFF2-40B4-BE49-F238E27FC236}">
                <a16:creationId xmlns:a16="http://schemas.microsoft.com/office/drawing/2014/main" id="{C8C30C29-361E-15A0-327C-C56B50A57A7D}"/>
              </a:ext>
            </a:extLst>
          </p:cNvPr>
          <p:cNvPicPr>
            <a:picLocks noChangeAspect="1"/>
          </p:cNvPicPr>
          <p:nvPr/>
        </p:nvPicPr>
        <p:blipFill>
          <a:blip r:embed="rId7"/>
          <a:srcRect b="7625"/>
          <a:stretch/>
        </p:blipFill>
        <p:spPr>
          <a:xfrm>
            <a:off x="1415450" y="4795266"/>
            <a:ext cx="7262575" cy="3773726"/>
          </a:xfrm>
          <a:prstGeom prst="rect">
            <a:avLst/>
          </a:prstGeom>
        </p:spPr>
      </p:pic>
      <p:pic>
        <p:nvPicPr>
          <p:cNvPr id="15" name="Imagen 14">
            <a:extLst>
              <a:ext uri="{FF2B5EF4-FFF2-40B4-BE49-F238E27FC236}">
                <a16:creationId xmlns:a16="http://schemas.microsoft.com/office/drawing/2014/main" id="{BDBDD7DF-24FA-8BE9-3807-FF4DC60AA667}"/>
              </a:ext>
            </a:extLst>
          </p:cNvPr>
          <p:cNvPicPr>
            <a:picLocks noChangeAspect="1"/>
          </p:cNvPicPr>
          <p:nvPr/>
        </p:nvPicPr>
        <p:blipFill>
          <a:blip r:embed="rId8"/>
          <a:srcRect b="6194"/>
          <a:stretch/>
        </p:blipFill>
        <p:spPr>
          <a:xfrm>
            <a:off x="9644011" y="4750987"/>
            <a:ext cx="7847407" cy="4140764"/>
          </a:xfrm>
          <a:prstGeom prst="rect">
            <a:avLst/>
          </a:prstGeom>
        </p:spPr>
      </p:pic>
    </p:spTree>
    <p:extLst>
      <p:ext uri="{BB962C8B-B14F-4D97-AF65-F5344CB8AC3E}">
        <p14:creationId xmlns:p14="http://schemas.microsoft.com/office/powerpoint/2010/main" val="2724188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88259" y="3298463"/>
            <a:ext cx="15717741" cy="2323072"/>
          </a:xfrm>
          <a:prstGeom prst="rect">
            <a:avLst/>
          </a:prstGeom>
        </p:spPr>
        <p:txBody>
          <a:bodyPr lIns="0" tIns="0" rIns="0" bIns="0" rtlCol="0" anchor="t">
            <a:spAutoFit/>
          </a:bodyPr>
          <a:lstStyle/>
          <a:p>
            <a:pPr algn="ctr">
              <a:lnSpc>
                <a:spcPts val="21277"/>
              </a:lnSpc>
            </a:pPr>
            <a:r>
              <a:rPr lang="en-US" sz="10700" dirty="0" err="1">
                <a:solidFill>
                  <a:srgbClr val="000000"/>
                </a:solidFill>
                <a:latin typeface="Monkey"/>
                <a:ea typeface="Monkey"/>
                <a:cs typeface="Monkey"/>
                <a:sym typeface="Monkey"/>
              </a:rPr>
              <a:t>Ejercicios</a:t>
            </a:r>
            <a:r>
              <a:rPr lang="en-US" sz="10700" dirty="0">
                <a:solidFill>
                  <a:srgbClr val="000000"/>
                </a:solidFill>
                <a:latin typeface="Monkey"/>
                <a:ea typeface="Monkey"/>
                <a:cs typeface="Monkey"/>
                <a:sym typeface="Monkey"/>
              </a:rPr>
              <a:t> </a:t>
            </a:r>
          </a:p>
        </p:txBody>
      </p:sp>
      <p:sp>
        <p:nvSpPr>
          <p:cNvPr id="3" name="Freeform 3"/>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691866">
            <a:off x="-826634" y="8057673"/>
            <a:ext cx="6931186" cy="4114800"/>
          </a:xfrm>
          <a:custGeom>
            <a:avLst/>
            <a:gdLst/>
            <a:ahLst/>
            <a:cxnLst/>
            <a:rect l="l" t="t" r="r" b="b"/>
            <a:pathLst>
              <a:path w="6931186" h="4114800">
                <a:moveTo>
                  <a:pt x="0" y="0"/>
                </a:moveTo>
                <a:lnTo>
                  <a:pt x="6931186" y="0"/>
                </a:lnTo>
                <a:lnTo>
                  <a:pt x="693118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4347705"/>
            <a:ext cx="2808270" cy="1592273"/>
          </a:xfrm>
          <a:custGeom>
            <a:avLst/>
            <a:gdLst/>
            <a:ahLst/>
            <a:cxnLst/>
            <a:rect l="l" t="t" r="r" b="b"/>
            <a:pathLst>
              <a:path w="2808270" h="1592273">
                <a:moveTo>
                  <a:pt x="0" y="0"/>
                </a:moveTo>
                <a:lnTo>
                  <a:pt x="2808270" y="0"/>
                </a:lnTo>
                <a:lnTo>
                  <a:pt x="2808270" y="1592273"/>
                </a:lnTo>
                <a:lnTo>
                  <a:pt x="0" y="15922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2430465">
            <a:off x="3515861" y="-1278665"/>
            <a:ext cx="2562779" cy="3014631"/>
          </a:xfrm>
          <a:custGeom>
            <a:avLst/>
            <a:gdLst/>
            <a:ahLst/>
            <a:cxnLst/>
            <a:rect l="l" t="t" r="r" b="b"/>
            <a:pathLst>
              <a:path w="2562779" h="3014631">
                <a:moveTo>
                  <a:pt x="0" y="0"/>
                </a:moveTo>
                <a:lnTo>
                  <a:pt x="2562778" y="0"/>
                </a:lnTo>
                <a:lnTo>
                  <a:pt x="2562778" y="3014632"/>
                </a:lnTo>
                <a:lnTo>
                  <a:pt x="0" y="30146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3442445">
            <a:off x="15613989" y="6169781"/>
            <a:ext cx="5669449" cy="5348714"/>
          </a:xfrm>
          <a:custGeom>
            <a:avLst/>
            <a:gdLst/>
            <a:ahLst/>
            <a:cxnLst/>
            <a:rect l="l" t="t" r="r" b="b"/>
            <a:pathLst>
              <a:path w="5669449" h="5348714">
                <a:moveTo>
                  <a:pt x="0" y="0"/>
                </a:moveTo>
                <a:lnTo>
                  <a:pt x="5669448" y="0"/>
                </a:lnTo>
                <a:lnTo>
                  <a:pt x="5669448" y="5348714"/>
                </a:lnTo>
                <a:lnTo>
                  <a:pt x="0" y="53487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4265224" y="2182021"/>
            <a:ext cx="10093175" cy="340645"/>
          </a:xfrm>
          <a:custGeom>
            <a:avLst/>
            <a:gdLst/>
            <a:ahLst/>
            <a:cxnLst/>
            <a:rect l="l" t="t" r="r" b="b"/>
            <a:pathLst>
              <a:path w="10093175" h="340645">
                <a:moveTo>
                  <a:pt x="0" y="0"/>
                </a:moveTo>
                <a:lnTo>
                  <a:pt x="10093175" y="0"/>
                </a:lnTo>
                <a:lnTo>
                  <a:pt x="10093175" y="340644"/>
                </a:lnTo>
                <a:lnTo>
                  <a:pt x="0" y="34064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rot="-2430465">
            <a:off x="12534652" y="8130991"/>
            <a:ext cx="2687366" cy="3161185"/>
          </a:xfrm>
          <a:custGeom>
            <a:avLst/>
            <a:gdLst/>
            <a:ahLst/>
            <a:cxnLst/>
            <a:rect l="l" t="t" r="r" b="b"/>
            <a:pathLst>
              <a:path w="2687366" h="3161185">
                <a:moveTo>
                  <a:pt x="0" y="0"/>
                </a:moveTo>
                <a:lnTo>
                  <a:pt x="2687366" y="0"/>
                </a:lnTo>
                <a:lnTo>
                  <a:pt x="2687366" y="3161184"/>
                </a:lnTo>
                <a:lnTo>
                  <a:pt x="0" y="31611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9665480">
            <a:off x="12174311" y="-2057400"/>
            <a:ext cx="6931186" cy="4114800"/>
          </a:xfrm>
          <a:custGeom>
            <a:avLst/>
            <a:gdLst/>
            <a:ahLst/>
            <a:cxnLst/>
            <a:rect l="l" t="t" r="r" b="b"/>
            <a:pathLst>
              <a:path w="6931186" h="4114800">
                <a:moveTo>
                  <a:pt x="0" y="0"/>
                </a:moveTo>
                <a:lnTo>
                  <a:pt x="6931185" y="0"/>
                </a:lnTo>
                <a:lnTo>
                  <a:pt x="693118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7648490">
            <a:off x="-3064074" y="-1234550"/>
            <a:ext cx="5669449" cy="5348714"/>
          </a:xfrm>
          <a:custGeom>
            <a:avLst/>
            <a:gdLst/>
            <a:ahLst/>
            <a:cxnLst/>
            <a:rect l="l" t="t" r="r" b="b"/>
            <a:pathLst>
              <a:path w="5669449" h="5348714">
                <a:moveTo>
                  <a:pt x="0" y="0"/>
                </a:moveTo>
                <a:lnTo>
                  <a:pt x="5669449" y="0"/>
                </a:lnTo>
                <a:lnTo>
                  <a:pt x="5669449" y="5348715"/>
                </a:lnTo>
                <a:lnTo>
                  <a:pt x="0" y="53487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rot="-10800000">
            <a:off x="14828420" y="4347364"/>
            <a:ext cx="2808270" cy="1592273"/>
          </a:xfrm>
          <a:custGeom>
            <a:avLst/>
            <a:gdLst/>
            <a:ahLst/>
            <a:cxnLst/>
            <a:rect l="l" t="t" r="r" b="b"/>
            <a:pathLst>
              <a:path w="2808270" h="1592273">
                <a:moveTo>
                  <a:pt x="0" y="0"/>
                </a:moveTo>
                <a:lnTo>
                  <a:pt x="2808270" y="0"/>
                </a:lnTo>
                <a:lnTo>
                  <a:pt x="2808270" y="1592272"/>
                </a:lnTo>
                <a:lnTo>
                  <a:pt x="0" y="1592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4214456" y="7596983"/>
            <a:ext cx="10093175" cy="340645"/>
          </a:xfrm>
          <a:custGeom>
            <a:avLst/>
            <a:gdLst/>
            <a:ahLst/>
            <a:cxnLst/>
            <a:rect l="l" t="t" r="r" b="b"/>
            <a:pathLst>
              <a:path w="10093175" h="340645">
                <a:moveTo>
                  <a:pt x="0" y="0"/>
                </a:moveTo>
                <a:lnTo>
                  <a:pt x="10093174" y="0"/>
                </a:lnTo>
                <a:lnTo>
                  <a:pt x="10093174" y="340645"/>
                </a:lnTo>
                <a:lnTo>
                  <a:pt x="0" y="34064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2352226" y="1577246"/>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1242616" y="7596983"/>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Freeform 20"/>
          <p:cNvSpPr/>
          <p:nvPr/>
        </p:nvSpPr>
        <p:spPr>
          <a:xfrm>
            <a:off x="16521795" y="2464662"/>
            <a:ext cx="573466" cy="604775"/>
          </a:xfrm>
          <a:custGeom>
            <a:avLst/>
            <a:gdLst/>
            <a:ahLst/>
            <a:cxnLst/>
            <a:rect l="l" t="t" r="r" b="b"/>
            <a:pathLst>
              <a:path w="573466" h="604775">
                <a:moveTo>
                  <a:pt x="0" y="0"/>
                </a:moveTo>
                <a:lnTo>
                  <a:pt x="573466" y="0"/>
                </a:lnTo>
                <a:lnTo>
                  <a:pt x="573466" y="604774"/>
                </a:lnTo>
                <a:lnTo>
                  <a:pt x="0" y="60477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1" name="Freeform 21"/>
          <p:cNvSpPr/>
          <p:nvPr/>
        </p:nvSpPr>
        <p:spPr>
          <a:xfrm>
            <a:off x="15353171" y="793762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2" name="Freeform 22"/>
          <p:cNvSpPr/>
          <p:nvPr/>
        </p:nvSpPr>
        <p:spPr>
          <a:xfrm rot="-2430465">
            <a:off x="14471454" y="670140"/>
            <a:ext cx="1764035" cy="2075058"/>
          </a:xfrm>
          <a:custGeom>
            <a:avLst/>
            <a:gdLst/>
            <a:ahLst/>
            <a:cxnLst/>
            <a:rect l="l" t="t" r="r" b="b"/>
            <a:pathLst>
              <a:path w="1764035" h="2075058">
                <a:moveTo>
                  <a:pt x="0" y="0"/>
                </a:moveTo>
                <a:lnTo>
                  <a:pt x="1764036" y="0"/>
                </a:lnTo>
                <a:lnTo>
                  <a:pt x="1764036" y="2075058"/>
                </a:lnTo>
                <a:lnTo>
                  <a:pt x="0" y="207505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rot="-2430465">
            <a:off x="2036870" y="7544794"/>
            <a:ext cx="1777644" cy="2091066"/>
          </a:xfrm>
          <a:custGeom>
            <a:avLst/>
            <a:gdLst/>
            <a:ahLst/>
            <a:cxnLst/>
            <a:rect l="l" t="t" r="r" b="b"/>
            <a:pathLst>
              <a:path w="1777644" h="2091066">
                <a:moveTo>
                  <a:pt x="0" y="0"/>
                </a:moveTo>
                <a:lnTo>
                  <a:pt x="1777644" y="0"/>
                </a:lnTo>
                <a:lnTo>
                  <a:pt x="1777644" y="2091066"/>
                </a:lnTo>
                <a:lnTo>
                  <a:pt x="0" y="20910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45801890-FFFA-AF11-DD2D-019FADB171AF}"/>
              </a:ext>
            </a:extLst>
          </p:cNvPr>
          <p:cNvSpPr txBox="1"/>
          <p:nvPr/>
        </p:nvSpPr>
        <p:spPr>
          <a:xfrm>
            <a:off x="2895600" y="998446"/>
            <a:ext cx="12422090" cy="1015663"/>
          </a:xfrm>
          <a:prstGeom prst="rect">
            <a:avLst/>
          </a:prstGeom>
          <a:noFill/>
        </p:spPr>
        <p:txBody>
          <a:bodyPr wrap="square">
            <a:spAutoFit/>
          </a:bodyPr>
          <a:lstStyle/>
          <a:p>
            <a:pPr algn="ctr"/>
            <a:r>
              <a:rPr lang="es-ES" sz="6000">
                <a:latin typeface="Berlin Sans FB" panose="020E0602020502020306" pitchFamily="34" charset="0"/>
              </a:rPr>
              <a:t>Pruebas de rendimiento course</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AC4996C5-85ED-6BC8-D674-1E81EC1ED67A}"/>
              </a:ext>
            </a:extLst>
          </p:cNvPr>
          <p:cNvSpPr txBox="1"/>
          <p:nvPr/>
        </p:nvSpPr>
        <p:spPr>
          <a:xfrm>
            <a:off x="2293346" y="2765291"/>
            <a:ext cx="13992532"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de rendimiento del microservicio </a:t>
            </a:r>
            <a:r>
              <a:rPr lang="es-ES" sz="2400" dirty="0" err="1">
                <a:latin typeface="Berlin Sans FB" panose="020E0602020502020306" pitchFamily="34" charset="0"/>
              </a:rPr>
              <a:t>Course</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Al completarse con éxito, los resultados se muestran en verde, indicando que el servicio responde dentro de los tiempos esperados.</a:t>
            </a:r>
          </a:p>
        </p:txBody>
      </p:sp>
      <p:pic>
        <p:nvPicPr>
          <p:cNvPr id="14" name="Imagen 13">
            <a:extLst>
              <a:ext uri="{FF2B5EF4-FFF2-40B4-BE49-F238E27FC236}">
                <a16:creationId xmlns:a16="http://schemas.microsoft.com/office/drawing/2014/main" id="{C4FA0A5E-6BF5-6595-353F-F9A4C782B8F7}"/>
              </a:ext>
            </a:extLst>
          </p:cNvPr>
          <p:cNvPicPr>
            <a:picLocks noChangeAspect="1"/>
          </p:cNvPicPr>
          <p:nvPr/>
        </p:nvPicPr>
        <p:blipFill>
          <a:blip r:embed="rId7"/>
          <a:srcRect b="7139"/>
          <a:stretch/>
        </p:blipFill>
        <p:spPr>
          <a:xfrm>
            <a:off x="1705940" y="4824209"/>
            <a:ext cx="7013673" cy="3663565"/>
          </a:xfrm>
          <a:prstGeom prst="rect">
            <a:avLst/>
          </a:prstGeom>
        </p:spPr>
      </p:pic>
      <p:pic>
        <p:nvPicPr>
          <p:cNvPr id="15" name="Imagen 14">
            <a:extLst>
              <a:ext uri="{FF2B5EF4-FFF2-40B4-BE49-F238E27FC236}">
                <a16:creationId xmlns:a16="http://schemas.microsoft.com/office/drawing/2014/main" id="{AA0A4196-1660-4992-0B40-B589D92929D2}"/>
              </a:ext>
            </a:extLst>
          </p:cNvPr>
          <p:cNvPicPr>
            <a:picLocks noChangeAspect="1"/>
          </p:cNvPicPr>
          <p:nvPr/>
        </p:nvPicPr>
        <p:blipFill>
          <a:blip r:embed="rId8"/>
          <a:srcRect b="6160"/>
          <a:stretch/>
        </p:blipFill>
        <p:spPr>
          <a:xfrm>
            <a:off x="9829800" y="4834874"/>
            <a:ext cx="7495925" cy="3956734"/>
          </a:xfrm>
          <a:prstGeom prst="rect">
            <a:avLst/>
          </a:prstGeom>
        </p:spPr>
      </p:pic>
    </p:spTree>
    <p:extLst>
      <p:ext uri="{BB962C8B-B14F-4D97-AF65-F5344CB8AC3E}">
        <p14:creationId xmlns:p14="http://schemas.microsoft.com/office/powerpoint/2010/main" val="3241964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4EBEB5FA-6C8B-FC09-17D7-E98215A523A0}"/>
              </a:ext>
            </a:extLst>
          </p:cNvPr>
          <p:cNvSpPr txBox="1"/>
          <p:nvPr/>
        </p:nvSpPr>
        <p:spPr>
          <a:xfrm>
            <a:off x="4874683" y="882740"/>
            <a:ext cx="9387348" cy="1015663"/>
          </a:xfrm>
          <a:prstGeom prst="rect">
            <a:avLst/>
          </a:prstGeom>
          <a:noFill/>
        </p:spPr>
        <p:txBody>
          <a:bodyPr wrap="square">
            <a:spAutoFit/>
          </a:bodyPr>
          <a:lstStyle/>
          <a:p>
            <a:pPr algn="ctr"/>
            <a:r>
              <a:rPr lang="es-ES" sz="6000">
                <a:latin typeface="Berlin Sans FB" panose="020E0602020502020306" pitchFamily="34" charset="0"/>
              </a:rPr>
              <a:t>Pruebas de usabilidad course</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10D2F70D-DAE6-8CE9-CD54-278BBA5299E5}"/>
              </a:ext>
            </a:extLst>
          </p:cNvPr>
          <p:cNvSpPr txBox="1"/>
          <p:nvPr/>
        </p:nvSpPr>
        <p:spPr>
          <a:xfrm>
            <a:off x="1295400" y="2164300"/>
            <a:ext cx="14964423"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de usabilidad del microservicio </a:t>
            </a:r>
            <a:r>
              <a:rPr lang="es-ES" sz="2400" dirty="0" err="1">
                <a:latin typeface="Berlin Sans FB" panose="020E0602020502020306" pitchFamily="34" charset="0"/>
              </a:rPr>
              <a:t>Course</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Al completarse exitosamente, los resultados se muestran en verde, confirmando que la interfaz y la experiencia del usuario funcionan correctamente.</a:t>
            </a:r>
          </a:p>
        </p:txBody>
      </p:sp>
      <p:pic>
        <p:nvPicPr>
          <p:cNvPr id="14" name="Imagen 13">
            <a:extLst>
              <a:ext uri="{FF2B5EF4-FFF2-40B4-BE49-F238E27FC236}">
                <a16:creationId xmlns:a16="http://schemas.microsoft.com/office/drawing/2014/main" id="{846C3019-C2F3-67EB-44B1-8C9F012C3A0F}"/>
              </a:ext>
            </a:extLst>
          </p:cNvPr>
          <p:cNvPicPr>
            <a:picLocks noChangeAspect="1"/>
          </p:cNvPicPr>
          <p:nvPr/>
        </p:nvPicPr>
        <p:blipFill>
          <a:blip r:embed="rId7"/>
          <a:srcRect b="8291"/>
          <a:stretch/>
        </p:blipFill>
        <p:spPr>
          <a:xfrm>
            <a:off x="966032" y="4600089"/>
            <a:ext cx="7817302" cy="4032647"/>
          </a:xfrm>
          <a:prstGeom prst="rect">
            <a:avLst/>
          </a:prstGeom>
        </p:spPr>
      </p:pic>
      <p:pic>
        <p:nvPicPr>
          <p:cNvPr id="15" name="Imagen 14">
            <a:extLst>
              <a:ext uri="{FF2B5EF4-FFF2-40B4-BE49-F238E27FC236}">
                <a16:creationId xmlns:a16="http://schemas.microsoft.com/office/drawing/2014/main" id="{21D6F007-1DE9-9288-E418-317526D0043C}"/>
              </a:ext>
            </a:extLst>
          </p:cNvPr>
          <p:cNvPicPr>
            <a:picLocks noChangeAspect="1"/>
          </p:cNvPicPr>
          <p:nvPr/>
        </p:nvPicPr>
        <p:blipFill>
          <a:blip r:embed="rId8"/>
          <a:srcRect b="6555"/>
          <a:stretch/>
        </p:blipFill>
        <p:spPr>
          <a:xfrm>
            <a:off x="9158748" y="4600089"/>
            <a:ext cx="7743575" cy="4070243"/>
          </a:xfrm>
          <a:prstGeom prst="rect">
            <a:avLst/>
          </a:prstGeom>
        </p:spPr>
      </p:pic>
    </p:spTree>
    <p:extLst>
      <p:ext uri="{BB962C8B-B14F-4D97-AF65-F5344CB8AC3E}">
        <p14:creationId xmlns:p14="http://schemas.microsoft.com/office/powerpoint/2010/main" val="274185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B4BA4545-EC19-C821-B52D-5096491FF514}"/>
              </a:ext>
            </a:extLst>
          </p:cNvPr>
          <p:cNvSpPr txBox="1"/>
          <p:nvPr/>
        </p:nvSpPr>
        <p:spPr>
          <a:xfrm>
            <a:off x="3331295" y="940385"/>
            <a:ext cx="11522319" cy="1015663"/>
          </a:xfrm>
          <a:prstGeom prst="rect">
            <a:avLst/>
          </a:prstGeom>
          <a:noFill/>
        </p:spPr>
        <p:txBody>
          <a:bodyPr wrap="square">
            <a:spAutoFit/>
          </a:bodyPr>
          <a:lstStyle/>
          <a:p>
            <a:pPr algn="ctr"/>
            <a:r>
              <a:rPr lang="es-ES" sz="6000" dirty="0">
                <a:latin typeface="Berlin Sans FB" panose="020E0602020502020306" pitchFamily="34" charset="0"/>
              </a:rPr>
              <a:t>Prueba unitaria </a:t>
            </a:r>
            <a:r>
              <a:rPr lang="es-ES" sz="6000" dirty="0" err="1">
                <a:latin typeface="Berlin Sans FB" panose="020E0602020502020306" pitchFamily="34" charset="0"/>
              </a:rPr>
              <a:t>nest</a:t>
            </a:r>
            <a:r>
              <a:rPr lang="es-ES" sz="6000" dirty="0">
                <a:latin typeface="Berlin Sans FB" panose="020E0602020502020306" pitchFamily="34" charset="0"/>
              </a:rPr>
              <a:t> </a:t>
            </a:r>
            <a:r>
              <a:rPr lang="es-ES" sz="6000" dirty="0" err="1">
                <a:latin typeface="Berlin Sans FB" panose="020E0602020502020306" pitchFamily="34" charset="0"/>
              </a:rPr>
              <a:t>student</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652718FD-6C94-33D2-180D-7BDD108817DE}"/>
              </a:ext>
            </a:extLst>
          </p:cNvPr>
          <p:cNvSpPr txBox="1"/>
          <p:nvPr/>
        </p:nvSpPr>
        <p:spPr>
          <a:xfrm>
            <a:off x="1295400" y="2295713"/>
            <a:ext cx="14642103"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siguiente imagen se puede observar que se está utilizando el framework </a:t>
            </a:r>
            <a:r>
              <a:rPr lang="es-ES" sz="2400" dirty="0" err="1">
                <a:latin typeface="Berlin Sans FB" panose="020E0602020502020306" pitchFamily="34" charset="0"/>
              </a:rPr>
              <a:t>NestJS</a:t>
            </a:r>
            <a:r>
              <a:rPr lang="es-ES" sz="2400" dirty="0">
                <a:latin typeface="Berlin Sans FB" panose="020E0602020502020306" pitchFamily="34" charset="0"/>
              </a:rPr>
              <a:t>, y que en el módulo </a:t>
            </a:r>
            <a:r>
              <a:rPr lang="es-ES" sz="2400" dirty="0" err="1">
                <a:latin typeface="Berlin Sans FB" panose="020E0602020502020306" pitchFamily="34" charset="0"/>
              </a:rPr>
              <a:t>Student</a:t>
            </a:r>
            <a:r>
              <a:rPr lang="es-ES" sz="2400" dirty="0">
                <a:latin typeface="Berlin Sans FB" panose="020E0602020502020306" pitchFamily="34" charset="0"/>
              </a:rPr>
              <a:t> se ha realizado la prueba unitaria. El resultado se muestra en verde, lo que confirma que la prueba se ha ejecutado correctamente.</a:t>
            </a:r>
          </a:p>
        </p:txBody>
      </p:sp>
      <p:pic>
        <p:nvPicPr>
          <p:cNvPr id="14" name="Imagen 13">
            <a:extLst>
              <a:ext uri="{FF2B5EF4-FFF2-40B4-BE49-F238E27FC236}">
                <a16:creationId xmlns:a16="http://schemas.microsoft.com/office/drawing/2014/main" id="{C0C3593C-6283-76A7-31DB-7FEA7C026DC6}"/>
              </a:ext>
            </a:extLst>
          </p:cNvPr>
          <p:cNvPicPr>
            <a:picLocks noChangeAspect="1"/>
          </p:cNvPicPr>
          <p:nvPr/>
        </p:nvPicPr>
        <p:blipFill>
          <a:blip r:embed="rId7"/>
          <a:srcRect b="6875"/>
          <a:stretch/>
        </p:blipFill>
        <p:spPr>
          <a:xfrm>
            <a:off x="3809999" y="4066935"/>
            <a:ext cx="10668000" cy="5588248"/>
          </a:xfrm>
          <a:prstGeom prst="rect">
            <a:avLst/>
          </a:prstGeom>
        </p:spPr>
      </p:pic>
    </p:spTree>
    <p:extLst>
      <p:ext uri="{BB962C8B-B14F-4D97-AF65-F5344CB8AC3E}">
        <p14:creationId xmlns:p14="http://schemas.microsoft.com/office/powerpoint/2010/main" val="3925726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C2F75524-C1D5-E6C1-7678-CA33B3E1ECAA}"/>
              </a:ext>
            </a:extLst>
          </p:cNvPr>
          <p:cNvSpPr txBox="1"/>
          <p:nvPr/>
        </p:nvSpPr>
        <p:spPr>
          <a:xfrm>
            <a:off x="4874683" y="1039502"/>
            <a:ext cx="9387348" cy="1015663"/>
          </a:xfrm>
          <a:prstGeom prst="rect">
            <a:avLst/>
          </a:prstGeom>
          <a:noFill/>
        </p:spPr>
        <p:txBody>
          <a:bodyPr wrap="square">
            <a:spAutoFit/>
          </a:bodyPr>
          <a:lstStyle/>
          <a:p>
            <a:pPr algn="ctr"/>
            <a:r>
              <a:rPr lang="es-ES" sz="6000" dirty="0">
                <a:latin typeface="Berlin Sans FB" panose="020E0602020502020306" pitchFamily="34" charset="0"/>
              </a:rPr>
              <a:t>Prueba unitaria </a:t>
            </a:r>
            <a:r>
              <a:rPr lang="es-ES" sz="6000" dirty="0" err="1">
                <a:latin typeface="Berlin Sans FB" panose="020E0602020502020306" pitchFamily="34" charset="0"/>
              </a:rPr>
              <a:t>nest</a:t>
            </a:r>
            <a:r>
              <a:rPr lang="es-ES" sz="6000" dirty="0">
                <a:latin typeface="Berlin Sans FB" panose="020E0602020502020306" pitchFamily="34" charset="0"/>
              </a:rPr>
              <a:t> </a:t>
            </a:r>
            <a:r>
              <a:rPr lang="es-ES" sz="6000" dirty="0" err="1">
                <a:latin typeface="Berlin Sans FB" panose="020E0602020502020306" pitchFamily="34" charset="0"/>
              </a:rPr>
              <a:t>course</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E7100820-675F-3DE1-D999-E5EBE191B167}"/>
              </a:ext>
            </a:extLst>
          </p:cNvPr>
          <p:cNvSpPr txBox="1"/>
          <p:nvPr/>
        </p:nvSpPr>
        <p:spPr>
          <a:xfrm>
            <a:off x="2345949" y="2117559"/>
            <a:ext cx="144448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Como se puede apreciar en la siguiente imagen, se está trabajando con el framework </a:t>
            </a:r>
            <a:r>
              <a:rPr lang="es-ES" sz="2400" dirty="0" err="1">
                <a:latin typeface="Berlin Sans FB" panose="020E0602020502020306" pitchFamily="34" charset="0"/>
              </a:rPr>
              <a:t>NestJS</a:t>
            </a:r>
            <a:r>
              <a:rPr lang="es-ES" sz="2400" dirty="0">
                <a:latin typeface="Berlin Sans FB" panose="020E0602020502020306" pitchFamily="34" charset="0"/>
              </a:rPr>
              <a:t>, y en el módulo </a:t>
            </a:r>
            <a:r>
              <a:rPr lang="es-ES" sz="2400" dirty="0" err="1">
                <a:latin typeface="Berlin Sans FB" panose="020E0602020502020306" pitchFamily="34" charset="0"/>
              </a:rPr>
              <a:t>Course</a:t>
            </a:r>
            <a:r>
              <a:rPr lang="es-ES" sz="2400" dirty="0">
                <a:latin typeface="Berlin Sans FB" panose="020E0602020502020306" pitchFamily="34" charset="0"/>
              </a:rPr>
              <a:t> se ha ejecutado la prueba unitaria. Actualmente, el resultado se muestra en verde, lo que indica que la prueba se ha completado correctamente.</a:t>
            </a:r>
          </a:p>
        </p:txBody>
      </p:sp>
      <p:pic>
        <p:nvPicPr>
          <p:cNvPr id="14" name="Imagen 13">
            <a:extLst>
              <a:ext uri="{FF2B5EF4-FFF2-40B4-BE49-F238E27FC236}">
                <a16:creationId xmlns:a16="http://schemas.microsoft.com/office/drawing/2014/main" id="{6CEF82E8-6C3A-F10D-4CB0-FE857091B039}"/>
              </a:ext>
            </a:extLst>
          </p:cNvPr>
          <p:cNvPicPr>
            <a:picLocks noChangeAspect="1"/>
          </p:cNvPicPr>
          <p:nvPr/>
        </p:nvPicPr>
        <p:blipFill>
          <a:blip r:embed="rId7"/>
          <a:srcRect b="4490"/>
          <a:stretch/>
        </p:blipFill>
        <p:spPr>
          <a:xfrm>
            <a:off x="4173402" y="4125073"/>
            <a:ext cx="10441096" cy="5609406"/>
          </a:xfrm>
          <a:prstGeom prst="rect">
            <a:avLst/>
          </a:prstGeom>
        </p:spPr>
      </p:pic>
    </p:spTree>
    <p:extLst>
      <p:ext uri="{BB962C8B-B14F-4D97-AF65-F5344CB8AC3E}">
        <p14:creationId xmlns:p14="http://schemas.microsoft.com/office/powerpoint/2010/main" val="1220035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41D8C4F7-ABD1-71B6-10E3-9223C4241D22}"/>
              </a:ext>
            </a:extLst>
          </p:cNvPr>
          <p:cNvSpPr txBox="1"/>
          <p:nvPr/>
        </p:nvSpPr>
        <p:spPr>
          <a:xfrm>
            <a:off x="4738851" y="834057"/>
            <a:ext cx="9387348" cy="1015663"/>
          </a:xfrm>
          <a:prstGeom prst="rect">
            <a:avLst/>
          </a:prstGeom>
          <a:noFill/>
        </p:spPr>
        <p:txBody>
          <a:bodyPr wrap="square">
            <a:spAutoFit/>
          </a:bodyPr>
          <a:lstStyle/>
          <a:p>
            <a:pPr algn="ctr"/>
            <a:r>
              <a:rPr lang="es-ES" sz="6000" dirty="0">
                <a:latin typeface="Berlin Sans FB" panose="020E0602020502020306" pitchFamily="34" charset="0"/>
              </a:rPr>
              <a:t>Prueba integración </a:t>
            </a:r>
            <a:r>
              <a:rPr lang="es-ES" sz="6000" dirty="0" err="1">
                <a:latin typeface="Berlin Sans FB" panose="020E0602020502020306" pitchFamily="34" charset="0"/>
              </a:rPr>
              <a:t>nest</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538E9299-976F-B3BB-3393-4A83DC7F5486}"/>
              </a:ext>
            </a:extLst>
          </p:cNvPr>
          <p:cNvSpPr txBox="1"/>
          <p:nvPr/>
        </p:nvSpPr>
        <p:spPr>
          <a:xfrm>
            <a:off x="1676400" y="2129086"/>
            <a:ext cx="14140700"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La siguiente imagen, se está trabajando con el framework </a:t>
            </a:r>
            <a:r>
              <a:rPr lang="es-ES" sz="2400" dirty="0" err="1">
                <a:latin typeface="Berlin Sans FB" panose="020E0602020502020306" pitchFamily="34" charset="0"/>
              </a:rPr>
              <a:t>NestJS</a:t>
            </a:r>
            <a:r>
              <a:rPr lang="es-ES" sz="2400" dirty="0">
                <a:latin typeface="Berlin Sans FB" panose="020E0602020502020306" pitchFamily="34" charset="0"/>
              </a:rPr>
              <a:t>, y se ha ejecutado la prueba de integración de manera general para ambos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Actualmente, el resultado aparece en verde, lo que indica que la prueba se ha completado correctamente.</a:t>
            </a:r>
          </a:p>
        </p:txBody>
      </p:sp>
      <p:pic>
        <p:nvPicPr>
          <p:cNvPr id="14" name="Imagen 13">
            <a:extLst>
              <a:ext uri="{FF2B5EF4-FFF2-40B4-BE49-F238E27FC236}">
                <a16:creationId xmlns:a16="http://schemas.microsoft.com/office/drawing/2014/main" id="{C16D0E7E-EACC-30A5-AAF1-DE19FBDBE9A6}"/>
              </a:ext>
            </a:extLst>
          </p:cNvPr>
          <p:cNvPicPr>
            <a:picLocks noChangeAspect="1"/>
          </p:cNvPicPr>
          <p:nvPr/>
        </p:nvPicPr>
        <p:blipFill>
          <a:blip r:embed="rId7"/>
          <a:srcRect b="6281"/>
          <a:stretch/>
        </p:blipFill>
        <p:spPr>
          <a:xfrm>
            <a:off x="4066302" y="4028308"/>
            <a:ext cx="10548196" cy="5560658"/>
          </a:xfrm>
          <a:prstGeom prst="rect">
            <a:avLst/>
          </a:prstGeom>
        </p:spPr>
      </p:pic>
    </p:spTree>
    <p:extLst>
      <p:ext uri="{BB962C8B-B14F-4D97-AF65-F5344CB8AC3E}">
        <p14:creationId xmlns:p14="http://schemas.microsoft.com/office/powerpoint/2010/main" val="4225297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34F550EA-9CF1-0684-AFBB-FF8A3E68AC2F}"/>
              </a:ext>
            </a:extLst>
          </p:cNvPr>
          <p:cNvSpPr txBox="1"/>
          <p:nvPr/>
        </p:nvSpPr>
        <p:spPr>
          <a:xfrm>
            <a:off x="4450326" y="717947"/>
            <a:ext cx="9387348" cy="1015663"/>
          </a:xfrm>
          <a:prstGeom prst="rect">
            <a:avLst/>
          </a:prstGeom>
          <a:noFill/>
        </p:spPr>
        <p:txBody>
          <a:bodyPr wrap="square">
            <a:spAutoFit/>
          </a:bodyPr>
          <a:lstStyle/>
          <a:p>
            <a:pPr algn="ctr"/>
            <a:r>
              <a:rPr lang="es-ES" sz="6000" dirty="0">
                <a:latin typeface="Berlin Sans FB" panose="020E0602020502020306" pitchFamily="34" charset="0"/>
              </a:rPr>
              <a:t>Prueba aceptación </a:t>
            </a:r>
            <a:r>
              <a:rPr lang="es-ES" sz="6000" dirty="0" err="1">
                <a:latin typeface="Berlin Sans FB" panose="020E0602020502020306" pitchFamily="34" charset="0"/>
              </a:rPr>
              <a:t>nest</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F0F865D1-C6E4-DAE6-4A79-D530E7D6FAE9}"/>
              </a:ext>
            </a:extLst>
          </p:cNvPr>
          <p:cNvSpPr txBox="1"/>
          <p:nvPr/>
        </p:nvSpPr>
        <p:spPr>
          <a:xfrm>
            <a:off x="1502091" y="1968678"/>
            <a:ext cx="15468600"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imagen mostrada se aprecia el uso del framework </a:t>
            </a:r>
            <a:r>
              <a:rPr lang="es-ES" sz="2400" dirty="0" err="1">
                <a:latin typeface="Berlin Sans FB" panose="020E0602020502020306" pitchFamily="34" charset="0"/>
              </a:rPr>
              <a:t>NestJS</a:t>
            </a:r>
            <a:r>
              <a:rPr lang="es-ES" sz="2400" dirty="0">
                <a:latin typeface="Berlin Sans FB" panose="020E0602020502020306" pitchFamily="34" charset="0"/>
              </a:rPr>
              <a:t>, donde se llevó a cabo la prueba de aceptación aplicada de manera conjunta 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resultado aparece en verde, lo cual confirma que la ejecución fue exitosa.</a:t>
            </a:r>
          </a:p>
        </p:txBody>
      </p:sp>
      <p:pic>
        <p:nvPicPr>
          <p:cNvPr id="14" name="Imagen 13">
            <a:extLst>
              <a:ext uri="{FF2B5EF4-FFF2-40B4-BE49-F238E27FC236}">
                <a16:creationId xmlns:a16="http://schemas.microsoft.com/office/drawing/2014/main" id="{07F0377C-ECD9-06CF-43BF-C765FFFBF8DC}"/>
              </a:ext>
            </a:extLst>
          </p:cNvPr>
          <p:cNvPicPr>
            <a:picLocks noChangeAspect="1"/>
          </p:cNvPicPr>
          <p:nvPr/>
        </p:nvPicPr>
        <p:blipFill>
          <a:blip r:embed="rId7"/>
          <a:srcRect b="7017"/>
          <a:stretch/>
        </p:blipFill>
        <p:spPr>
          <a:xfrm>
            <a:off x="4231517" y="3538054"/>
            <a:ext cx="10116189" cy="5291058"/>
          </a:xfrm>
          <a:prstGeom prst="rect">
            <a:avLst/>
          </a:prstGeom>
        </p:spPr>
      </p:pic>
    </p:spTree>
    <p:extLst>
      <p:ext uri="{BB962C8B-B14F-4D97-AF65-F5344CB8AC3E}">
        <p14:creationId xmlns:p14="http://schemas.microsoft.com/office/powerpoint/2010/main" val="1769772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4AA89C24-3CE7-4A13-7D8D-482F4098DEA6}"/>
              </a:ext>
            </a:extLst>
          </p:cNvPr>
          <p:cNvSpPr txBox="1"/>
          <p:nvPr/>
        </p:nvSpPr>
        <p:spPr>
          <a:xfrm>
            <a:off x="4737303" y="618590"/>
            <a:ext cx="9387348" cy="1015663"/>
          </a:xfrm>
          <a:prstGeom prst="rect">
            <a:avLst/>
          </a:prstGeom>
          <a:noFill/>
        </p:spPr>
        <p:txBody>
          <a:bodyPr wrap="square">
            <a:spAutoFit/>
          </a:bodyPr>
          <a:lstStyle/>
          <a:p>
            <a:pPr algn="ctr"/>
            <a:r>
              <a:rPr lang="es-ES" sz="6000" dirty="0">
                <a:latin typeface="Berlin Sans FB" panose="020E0602020502020306" pitchFamily="34" charset="0"/>
              </a:rPr>
              <a:t>Prueba seguridad </a:t>
            </a:r>
            <a:r>
              <a:rPr lang="es-ES" sz="6000" dirty="0" err="1">
                <a:latin typeface="Berlin Sans FB" panose="020E0602020502020306" pitchFamily="34" charset="0"/>
              </a:rPr>
              <a:t>nest</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1B98576E-F66A-4654-F4E8-9C94842A4872}"/>
              </a:ext>
            </a:extLst>
          </p:cNvPr>
          <p:cNvSpPr txBox="1"/>
          <p:nvPr/>
        </p:nvSpPr>
        <p:spPr>
          <a:xfrm>
            <a:off x="2378792" y="2098206"/>
            <a:ext cx="135304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imagen se aprecia que se está utilizando el framework </a:t>
            </a:r>
            <a:r>
              <a:rPr lang="es-ES" sz="2400" dirty="0" err="1">
                <a:latin typeface="Berlin Sans FB" panose="020E0602020502020306" pitchFamily="34" charset="0"/>
              </a:rPr>
              <a:t>NestJS</a:t>
            </a:r>
            <a:r>
              <a:rPr lang="es-ES" sz="2400" dirty="0">
                <a:latin typeface="Berlin Sans FB" panose="020E0602020502020306" pitchFamily="34" charset="0"/>
              </a:rPr>
              <a:t>, donde se ejecutó la prueba de seguridad de forma conjunta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resultado mostrado en verde indica que la validación se completó satisfactoriamente.</a:t>
            </a:r>
          </a:p>
        </p:txBody>
      </p:sp>
      <p:pic>
        <p:nvPicPr>
          <p:cNvPr id="14" name="Imagen 13">
            <a:extLst>
              <a:ext uri="{FF2B5EF4-FFF2-40B4-BE49-F238E27FC236}">
                <a16:creationId xmlns:a16="http://schemas.microsoft.com/office/drawing/2014/main" id="{7273730C-6558-452D-957C-7B67429639C8}"/>
              </a:ext>
            </a:extLst>
          </p:cNvPr>
          <p:cNvPicPr>
            <a:picLocks noChangeAspect="1"/>
          </p:cNvPicPr>
          <p:nvPr/>
        </p:nvPicPr>
        <p:blipFill>
          <a:blip r:embed="rId7"/>
          <a:srcRect b="7605"/>
          <a:stretch/>
        </p:blipFill>
        <p:spPr>
          <a:xfrm>
            <a:off x="4114800" y="4031646"/>
            <a:ext cx="10630390" cy="5524855"/>
          </a:xfrm>
          <a:prstGeom prst="rect">
            <a:avLst/>
          </a:prstGeom>
        </p:spPr>
      </p:pic>
    </p:spTree>
    <p:extLst>
      <p:ext uri="{BB962C8B-B14F-4D97-AF65-F5344CB8AC3E}">
        <p14:creationId xmlns:p14="http://schemas.microsoft.com/office/powerpoint/2010/main" val="456207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F11B0818-65A2-767E-FB6F-844619C2ED5F}"/>
              </a:ext>
            </a:extLst>
          </p:cNvPr>
          <p:cNvSpPr txBox="1"/>
          <p:nvPr/>
        </p:nvSpPr>
        <p:spPr>
          <a:xfrm>
            <a:off x="4450326" y="631427"/>
            <a:ext cx="9387348" cy="1015663"/>
          </a:xfrm>
          <a:prstGeom prst="rect">
            <a:avLst/>
          </a:prstGeom>
          <a:noFill/>
        </p:spPr>
        <p:txBody>
          <a:bodyPr wrap="square">
            <a:spAutoFit/>
          </a:bodyPr>
          <a:lstStyle/>
          <a:p>
            <a:pPr algn="ctr"/>
            <a:r>
              <a:rPr lang="es-ES" sz="6000" dirty="0">
                <a:latin typeface="Berlin Sans FB" panose="020E0602020502020306" pitchFamily="34" charset="0"/>
              </a:rPr>
              <a:t>Prueba sistema </a:t>
            </a:r>
            <a:r>
              <a:rPr lang="es-ES" sz="6000" dirty="0" err="1">
                <a:latin typeface="Berlin Sans FB" panose="020E0602020502020306" pitchFamily="34" charset="0"/>
              </a:rPr>
              <a:t>nest</a:t>
            </a:r>
            <a:endParaRPr lang="es-ES"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11C52C41-A43C-A238-41C2-35AB0DE69FB8}"/>
              </a:ext>
            </a:extLst>
          </p:cNvPr>
          <p:cNvSpPr txBox="1"/>
          <p:nvPr/>
        </p:nvSpPr>
        <p:spPr>
          <a:xfrm>
            <a:off x="2331917" y="1816277"/>
            <a:ext cx="12692216" cy="1697068"/>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La imagen muestra el entorno de trabajo en </a:t>
            </a:r>
            <a:r>
              <a:rPr lang="es-ES" sz="2400" dirty="0" err="1">
                <a:latin typeface="Berlin Sans FB" panose="020E0602020502020306" pitchFamily="34" charset="0"/>
              </a:rPr>
              <a:t>NestJS</a:t>
            </a:r>
            <a:r>
              <a:rPr lang="es-ES" sz="2400" dirty="0">
                <a:latin typeface="Berlin Sans FB" panose="020E0602020502020306" pitchFamily="34" charset="0"/>
              </a:rPr>
              <a:t>, donde se ejecutó la prueba de sistema aplicada a ambos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indicador en verde confirma que la validación se realizó sin errores.</a:t>
            </a:r>
          </a:p>
        </p:txBody>
      </p:sp>
      <p:pic>
        <p:nvPicPr>
          <p:cNvPr id="14" name="Imagen 13">
            <a:extLst>
              <a:ext uri="{FF2B5EF4-FFF2-40B4-BE49-F238E27FC236}">
                <a16:creationId xmlns:a16="http://schemas.microsoft.com/office/drawing/2014/main" id="{1AE9D43D-F8B5-BAC4-56F1-527AED5B2964}"/>
              </a:ext>
            </a:extLst>
          </p:cNvPr>
          <p:cNvPicPr>
            <a:picLocks noChangeAspect="1"/>
          </p:cNvPicPr>
          <p:nvPr/>
        </p:nvPicPr>
        <p:blipFill>
          <a:blip r:embed="rId7"/>
          <a:srcRect b="7478"/>
          <a:stretch/>
        </p:blipFill>
        <p:spPr>
          <a:xfrm>
            <a:off x="3333158" y="3654301"/>
            <a:ext cx="10689734" cy="5563343"/>
          </a:xfrm>
          <a:prstGeom prst="rect">
            <a:avLst/>
          </a:prstGeom>
        </p:spPr>
      </p:pic>
    </p:spTree>
    <p:extLst>
      <p:ext uri="{BB962C8B-B14F-4D97-AF65-F5344CB8AC3E}">
        <p14:creationId xmlns:p14="http://schemas.microsoft.com/office/powerpoint/2010/main" val="2663061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A692BD0C-952D-0D4A-EBFF-3668D8C0122B}"/>
              </a:ext>
            </a:extLst>
          </p:cNvPr>
          <p:cNvSpPr txBox="1"/>
          <p:nvPr/>
        </p:nvSpPr>
        <p:spPr>
          <a:xfrm>
            <a:off x="2895600" y="1893396"/>
            <a:ext cx="129970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imagen se aprecia el entorno de trabajo con </a:t>
            </a:r>
            <a:r>
              <a:rPr lang="es-ES" sz="2400" dirty="0" err="1">
                <a:latin typeface="Berlin Sans FB" panose="020E0602020502020306" pitchFamily="34" charset="0"/>
              </a:rPr>
              <a:t>NestJS</a:t>
            </a:r>
            <a:r>
              <a:rPr lang="es-ES" sz="2400" dirty="0">
                <a:latin typeface="Berlin Sans FB" panose="020E0602020502020306" pitchFamily="34" charset="0"/>
              </a:rPr>
              <a:t>, donde se ejecutó la prueba de rendimiento aplicada 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resultado en verde confirma que la evaluación se completó satisfactoriamente.</a:t>
            </a:r>
          </a:p>
        </p:txBody>
      </p:sp>
      <p:sp>
        <p:nvSpPr>
          <p:cNvPr id="12" name="Rectángulo 11">
            <a:extLst>
              <a:ext uri="{FF2B5EF4-FFF2-40B4-BE49-F238E27FC236}">
                <a16:creationId xmlns:a16="http://schemas.microsoft.com/office/drawing/2014/main" id="{DF45B09A-AE8A-41C2-E521-49B6971D8307}"/>
              </a:ext>
            </a:extLst>
          </p:cNvPr>
          <p:cNvSpPr/>
          <p:nvPr/>
        </p:nvSpPr>
        <p:spPr>
          <a:xfrm>
            <a:off x="4616980" y="666251"/>
            <a:ext cx="8090676"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rendimiento </a:t>
            </a:r>
            <a:r>
              <a:rPr lang="es-ES" sz="6000" dirty="0" err="1">
                <a:latin typeface="Berlin Sans FB" panose="020E0602020502020306" pitchFamily="34" charset="0"/>
              </a:rPr>
              <a:t>nest</a:t>
            </a:r>
            <a:endParaRPr lang="es-ES" sz="6000" dirty="0">
              <a:latin typeface="Berlin Sans FB" panose="020E0602020502020306" pitchFamily="34" charset="0"/>
            </a:endParaRPr>
          </a:p>
        </p:txBody>
      </p:sp>
      <p:pic>
        <p:nvPicPr>
          <p:cNvPr id="13" name="Imagen 12">
            <a:extLst>
              <a:ext uri="{FF2B5EF4-FFF2-40B4-BE49-F238E27FC236}">
                <a16:creationId xmlns:a16="http://schemas.microsoft.com/office/drawing/2014/main" id="{C9668BD6-0711-B910-76C1-C186280238EE}"/>
              </a:ext>
            </a:extLst>
          </p:cNvPr>
          <p:cNvPicPr>
            <a:picLocks noChangeAspect="1"/>
          </p:cNvPicPr>
          <p:nvPr/>
        </p:nvPicPr>
        <p:blipFill>
          <a:blip r:embed="rId7"/>
          <a:srcRect b="4904"/>
          <a:stretch/>
        </p:blipFill>
        <p:spPr>
          <a:xfrm>
            <a:off x="3869356" y="3679929"/>
            <a:ext cx="11049504" cy="5910564"/>
          </a:xfrm>
          <a:prstGeom prst="rect">
            <a:avLst/>
          </a:prstGeom>
        </p:spPr>
      </p:pic>
    </p:spTree>
    <p:extLst>
      <p:ext uri="{BB962C8B-B14F-4D97-AF65-F5344CB8AC3E}">
        <p14:creationId xmlns:p14="http://schemas.microsoft.com/office/powerpoint/2010/main" val="3858910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2036591" y="1835622"/>
            <a:ext cx="14214818" cy="168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s-ES" sz="2400" dirty="0">
                <a:latin typeface="Berlin Sans FB" panose="020E0602020502020306" pitchFamily="34" charset="0"/>
              </a:rPr>
              <a:t>En la imagen se muestra el entorno desarrollado con </a:t>
            </a:r>
            <a:r>
              <a:rPr lang="es-ES" sz="2400" dirty="0" err="1">
                <a:latin typeface="Berlin Sans FB" panose="020E0602020502020306" pitchFamily="34" charset="0"/>
              </a:rPr>
              <a:t>NestJS</a:t>
            </a:r>
            <a:r>
              <a:rPr lang="es-ES" sz="2400" dirty="0">
                <a:latin typeface="Berlin Sans FB" panose="020E0602020502020306" pitchFamily="34" charset="0"/>
              </a:rPr>
              <a:t>, donde se ejecutó la prueba de usabilidad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resultado aparece en verde, lo que indica que la evaluación se completó de forma exitosa.</a:t>
            </a: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Rectángulo 4">
            <a:extLst>
              <a:ext uri="{FF2B5EF4-FFF2-40B4-BE49-F238E27FC236}">
                <a16:creationId xmlns:a16="http://schemas.microsoft.com/office/drawing/2014/main" id="{AADF2E61-209E-43BD-2855-055DB84B05AB}"/>
              </a:ext>
            </a:extLst>
          </p:cNvPr>
          <p:cNvSpPr/>
          <p:nvPr/>
        </p:nvSpPr>
        <p:spPr>
          <a:xfrm>
            <a:off x="4832477" y="671355"/>
            <a:ext cx="7518405"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usabilidad </a:t>
            </a:r>
            <a:r>
              <a:rPr lang="es-ES" sz="6000" dirty="0" err="1">
                <a:latin typeface="Berlin Sans FB" panose="020E0602020502020306" pitchFamily="34" charset="0"/>
              </a:rPr>
              <a:t>nest</a:t>
            </a:r>
            <a:endParaRPr lang="es-ES" sz="6000" dirty="0">
              <a:latin typeface="Berlin Sans FB" panose="020E0602020502020306" pitchFamily="34" charset="0"/>
            </a:endParaRPr>
          </a:p>
        </p:txBody>
      </p:sp>
      <p:pic>
        <p:nvPicPr>
          <p:cNvPr id="6" name="Imagen 5">
            <a:extLst>
              <a:ext uri="{FF2B5EF4-FFF2-40B4-BE49-F238E27FC236}">
                <a16:creationId xmlns:a16="http://schemas.microsoft.com/office/drawing/2014/main" id="{8A102E26-4ACF-1128-8549-B36080A1E9A3}"/>
              </a:ext>
            </a:extLst>
          </p:cNvPr>
          <p:cNvPicPr>
            <a:picLocks noChangeAspect="1"/>
          </p:cNvPicPr>
          <p:nvPr/>
        </p:nvPicPr>
        <p:blipFill>
          <a:blip r:embed="rId7"/>
          <a:srcRect b="5053"/>
          <a:stretch/>
        </p:blipFill>
        <p:spPr>
          <a:xfrm>
            <a:off x="4606314" y="3546488"/>
            <a:ext cx="9924085" cy="5300193"/>
          </a:xfrm>
          <a:prstGeom prst="rect">
            <a:avLst/>
          </a:prstGeom>
        </p:spPr>
      </p:pic>
    </p:spTree>
    <p:extLst>
      <p:ext uri="{BB962C8B-B14F-4D97-AF65-F5344CB8AC3E}">
        <p14:creationId xmlns:p14="http://schemas.microsoft.com/office/powerpoint/2010/main" val="230365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4670386" y="584476"/>
            <a:ext cx="11880560" cy="974626"/>
          </a:xfrm>
          <a:prstGeom prst="rect">
            <a:avLst/>
          </a:prstGeom>
        </p:spPr>
        <p:txBody>
          <a:bodyPr wrap="square" lIns="0" tIns="0" rIns="0" bIns="0" rtlCol="0" anchor="t">
            <a:spAutoFit/>
          </a:bodyPr>
          <a:lstStyle/>
          <a:p>
            <a:pPr algn="l">
              <a:lnSpc>
                <a:spcPts val="7613"/>
              </a:lnSpc>
            </a:pPr>
            <a:r>
              <a:rPr lang="en-US" sz="7200" dirty="0">
                <a:solidFill>
                  <a:srgbClr val="000000"/>
                </a:solidFill>
                <a:latin typeface="Monkey"/>
                <a:ea typeface="Monkey"/>
                <a:cs typeface="Monkey"/>
                <a:sym typeface="Monkey"/>
              </a:rPr>
              <a:t> </a:t>
            </a:r>
          </a:p>
        </p:txBody>
      </p:sp>
      <p:sp>
        <p:nvSpPr>
          <p:cNvPr id="8" name="Freeform 8"/>
          <p:cNvSpPr/>
          <p:nvPr/>
        </p:nvSpPr>
        <p:spPr>
          <a:xfrm>
            <a:off x="378329" y="355319"/>
            <a:ext cx="2808270" cy="1592273"/>
          </a:xfrm>
          <a:custGeom>
            <a:avLst/>
            <a:gdLst/>
            <a:ahLst/>
            <a:cxnLst/>
            <a:rect l="l" t="t" r="r" b="b"/>
            <a:pathLst>
              <a:path w="2808270" h="1592273">
                <a:moveTo>
                  <a:pt x="0" y="0"/>
                </a:moveTo>
                <a:lnTo>
                  <a:pt x="2808270" y="0"/>
                </a:lnTo>
                <a:lnTo>
                  <a:pt x="2808270" y="1592273"/>
                </a:lnTo>
                <a:lnTo>
                  <a:pt x="0" y="1592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15133923" y="161672"/>
            <a:ext cx="2465428" cy="2900117"/>
          </a:xfrm>
          <a:custGeom>
            <a:avLst/>
            <a:gdLst/>
            <a:ahLst/>
            <a:cxnLst/>
            <a:rect l="l" t="t" r="r" b="b"/>
            <a:pathLst>
              <a:path w="2465428" h="2900117">
                <a:moveTo>
                  <a:pt x="0" y="0"/>
                </a:moveTo>
                <a:lnTo>
                  <a:pt x="2465428" y="0"/>
                </a:lnTo>
                <a:lnTo>
                  <a:pt x="2465428" y="2900117"/>
                </a:lnTo>
                <a:lnTo>
                  <a:pt x="0" y="29001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74743" y="7718088"/>
            <a:ext cx="2465428" cy="2900117"/>
          </a:xfrm>
          <a:custGeom>
            <a:avLst/>
            <a:gdLst/>
            <a:ahLst/>
            <a:cxnLst/>
            <a:rect l="l" t="t" r="r" b="b"/>
            <a:pathLst>
              <a:path w="2465428" h="2900117">
                <a:moveTo>
                  <a:pt x="0" y="0"/>
                </a:moveTo>
                <a:lnTo>
                  <a:pt x="2465429" y="0"/>
                </a:lnTo>
                <a:lnTo>
                  <a:pt x="2465429" y="2900117"/>
                </a:lnTo>
                <a:lnTo>
                  <a:pt x="0" y="290011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a:off x="1020724" y="6057900"/>
            <a:ext cx="573466" cy="604775"/>
          </a:xfrm>
          <a:custGeom>
            <a:avLst/>
            <a:gdLst/>
            <a:ahLst/>
            <a:cxnLst/>
            <a:rect l="l" t="t" r="r" b="b"/>
            <a:pathLst>
              <a:path w="573466" h="604775">
                <a:moveTo>
                  <a:pt x="0" y="0"/>
                </a:moveTo>
                <a:lnTo>
                  <a:pt x="573465" y="0"/>
                </a:lnTo>
                <a:lnTo>
                  <a:pt x="573465" y="604775"/>
                </a:lnTo>
                <a:lnTo>
                  <a:pt x="0" y="604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s-ES" dirty="0"/>
          </a:p>
        </p:txBody>
      </p:sp>
      <p:sp>
        <p:nvSpPr>
          <p:cNvPr id="13" name="Freeform 13"/>
          <p:cNvSpPr/>
          <p:nvPr/>
        </p:nvSpPr>
        <p:spPr>
          <a:xfrm>
            <a:off x="16905630" y="7747368"/>
            <a:ext cx="573466" cy="604775"/>
          </a:xfrm>
          <a:custGeom>
            <a:avLst/>
            <a:gdLst/>
            <a:ahLst/>
            <a:cxnLst/>
            <a:rect l="l" t="t" r="r" b="b"/>
            <a:pathLst>
              <a:path w="573466" h="604775">
                <a:moveTo>
                  <a:pt x="0" y="0"/>
                </a:moveTo>
                <a:lnTo>
                  <a:pt x="573466" y="0"/>
                </a:lnTo>
                <a:lnTo>
                  <a:pt x="573466" y="604774"/>
                </a:lnTo>
                <a:lnTo>
                  <a:pt x="0" y="6047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6291922" y="8653525"/>
            <a:ext cx="573466" cy="604775"/>
          </a:xfrm>
          <a:custGeom>
            <a:avLst/>
            <a:gdLst/>
            <a:ahLst/>
            <a:cxnLst/>
            <a:rect l="l" t="t" r="r" b="b"/>
            <a:pathLst>
              <a:path w="573466" h="604775">
                <a:moveTo>
                  <a:pt x="0" y="0"/>
                </a:moveTo>
                <a:lnTo>
                  <a:pt x="573465" y="0"/>
                </a:lnTo>
                <a:lnTo>
                  <a:pt x="573465" y="604775"/>
                </a:lnTo>
                <a:lnTo>
                  <a:pt x="0" y="6047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 name="CuadroTexto 2">
            <a:extLst>
              <a:ext uri="{FF2B5EF4-FFF2-40B4-BE49-F238E27FC236}">
                <a16:creationId xmlns:a16="http://schemas.microsoft.com/office/drawing/2014/main" id="{BAF68E13-AEF2-A666-5715-111F30C206BF}"/>
              </a:ext>
            </a:extLst>
          </p:cNvPr>
          <p:cNvSpPr txBox="1"/>
          <p:nvPr/>
        </p:nvSpPr>
        <p:spPr>
          <a:xfrm>
            <a:off x="4423410" y="906310"/>
            <a:ext cx="9441180" cy="1138773"/>
          </a:xfrm>
          <a:prstGeom prst="rect">
            <a:avLst/>
          </a:prstGeom>
          <a:noFill/>
        </p:spPr>
        <p:txBody>
          <a:bodyPr wrap="square">
            <a:spAutoFit/>
          </a:bodyPr>
          <a:lstStyle/>
          <a:p>
            <a:r>
              <a:rPr lang="es-MX" sz="6800" dirty="0">
                <a:latin typeface="Berlin Sans FB" panose="020E0602020502020306" pitchFamily="34" charset="0"/>
              </a:rPr>
              <a:t>Introducción</a:t>
            </a:r>
            <a:endParaRPr lang="es-ES" sz="6800" dirty="0">
              <a:latin typeface="Berlin Sans FB" panose="020E0602020502020306" pitchFamily="34" charset="0"/>
            </a:endParaRPr>
          </a:p>
        </p:txBody>
      </p:sp>
      <p:sp>
        <p:nvSpPr>
          <p:cNvPr id="4" name="CuadroTexto 3">
            <a:extLst>
              <a:ext uri="{FF2B5EF4-FFF2-40B4-BE49-F238E27FC236}">
                <a16:creationId xmlns:a16="http://schemas.microsoft.com/office/drawing/2014/main" id="{BAEEEF76-CA8B-5CC2-DD5F-3C22FE57BADB}"/>
              </a:ext>
            </a:extLst>
          </p:cNvPr>
          <p:cNvSpPr txBox="1"/>
          <p:nvPr/>
        </p:nvSpPr>
        <p:spPr>
          <a:xfrm>
            <a:off x="2413205" y="2908125"/>
            <a:ext cx="13461590" cy="4454296"/>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esta iniciativa de desarrollo se trabajó con los frameworks </a:t>
            </a:r>
            <a:r>
              <a:rPr lang="es-ES" sz="2400" dirty="0" err="1">
                <a:latin typeface="Berlin Sans FB" panose="020E0602020502020306" pitchFamily="34" charset="0"/>
              </a:rPr>
              <a:t>React</a:t>
            </a:r>
            <a:r>
              <a:rPr lang="es-ES" sz="2400" dirty="0">
                <a:latin typeface="Berlin Sans FB" panose="020E0602020502020306" pitchFamily="34" charset="0"/>
              </a:rPr>
              <a:t>, Astro, </a:t>
            </a:r>
            <a:r>
              <a:rPr lang="es-ES" sz="2400" dirty="0" err="1">
                <a:latin typeface="Berlin Sans FB" panose="020E0602020502020306" pitchFamily="34" charset="0"/>
              </a:rPr>
              <a:t>NestJS</a:t>
            </a:r>
            <a:r>
              <a:rPr lang="es-ES" sz="2400" dirty="0">
                <a:latin typeface="Berlin Sans FB" panose="020E0602020502020306" pitchFamily="34" charset="0"/>
              </a:rPr>
              <a:t> y Angular, creando los microservicios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dentro del entorno IntelliJ IDEA. Durante el proceso se implementaron pruebas unitarias, de integración, de aceptación, de seguridad, de sistema, de rendimiento y de usabilidad, con el objetivo de asegurar que los microservicios operen de manera correcta, sean seguros y proporcionen una experiencia satisfactoria al usuario final.</a:t>
            </a:r>
          </a:p>
          <a:p>
            <a:pPr algn="just">
              <a:lnSpc>
                <a:spcPct val="150000"/>
              </a:lnSpc>
            </a:pPr>
            <a:r>
              <a:rPr lang="es-ES" sz="2400" dirty="0">
                <a:latin typeface="Berlin Sans FB" panose="020E0602020502020306" pitchFamily="34" charset="0"/>
              </a:rPr>
              <a:t>Los resultados obtenidos hasta el momento se visualizan en color verde, lo que confirma que los módulos cumplen con los estándares de funcionamiento establecidos y que las funcionalidades implementadas están validadas exitosamente.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6F5C63DE-AEC2-4DE2-11A3-B6C056546A6D}"/>
              </a:ext>
            </a:extLst>
          </p:cNvPr>
          <p:cNvSpPr txBox="1"/>
          <p:nvPr/>
        </p:nvSpPr>
        <p:spPr>
          <a:xfrm>
            <a:off x="2636717" y="1641886"/>
            <a:ext cx="120826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imagen se aprecia el entorno de trabajo basado en Astro, donde se ejecutó la prueba unitaria correspondiente al módulo </a:t>
            </a:r>
            <a:r>
              <a:rPr lang="es-ES" sz="2400" dirty="0" err="1">
                <a:latin typeface="Berlin Sans FB" panose="020E0602020502020306" pitchFamily="34" charset="0"/>
              </a:rPr>
              <a:t>Student</a:t>
            </a:r>
            <a:r>
              <a:rPr lang="es-ES" sz="2400" dirty="0">
                <a:latin typeface="Berlin Sans FB" panose="020E0602020502020306" pitchFamily="34" charset="0"/>
              </a:rPr>
              <a:t>. El resultado aparece en verde, lo que confirma que la ejecución fue satisfactoria.</a:t>
            </a:r>
          </a:p>
        </p:txBody>
      </p:sp>
      <p:sp>
        <p:nvSpPr>
          <p:cNvPr id="12" name="Rectángulo 11">
            <a:extLst>
              <a:ext uri="{FF2B5EF4-FFF2-40B4-BE49-F238E27FC236}">
                <a16:creationId xmlns:a16="http://schemas.microsoft.com/office/drawing/2014/main" id="{AE8F2FB9-2A4A-3EE2-E19A-45BC9BD4C94F}"/>
              </a:ext>
            </a:extLst>
          </p:cNvPr>
          <p:cNvSpPr/>
          <p:nvPr/>
        </p:nvSpPr>
        <p:spPr>
          <a:xfrm>
            <a:off x="4259718" y="361466"/>
            <a:ext cx="9634368"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000" dirty="0">
                <a:latin typeface="Berlin Sans FB" panose="020E0602020502020306" pitchFamily="34" charset="0"/>
              </a:rPr>
              <a:t>Prueba unitaria astro </a:t>
            </a:r>
            <a:r>
              <a:rPr lang="es-ES" sz="6000" dirty="0" err="1">
                <a:latin typeface="Berlin Sans FB" panose="020E0602020502020306" pitchFamily="34" charset="0"/>
              </a:rPr>
              <a:t>student</a:t>
            </a:r>
            <a:endParaRPr lang="es-ES" sz="6000" dirty="0">
              <a:latin typeface="Berlin Sans FB" panose="020E0602020502020306" pitchFamily="34" charset="0"/>
            </a:endParaRPr>
          </a:p>
        </p:txBody>
      </p:sp>
      <p:pic>
        <p:nvPicPr>
          <p:cNvPr id="13" name="Imagen 12">
            <a:extLst>
              <a:ext uri="{FF2B5EF4-FFF2-40B4-BE49-F238E27FC236}">
                <a16:creationId xmlns:a16="http://schemas.microsoft.com/office/drawing/2014/main" id="{2ACA3A22-0D1E-6824-CBA2-FBF5C5E8B3C1}"/>
              </a:ext>
            </a:extLst>
          </p:cNvPr>
          <p:cNvPicPr>
            <a:picLocks noChangeAspect="1"/>
          </p:cNvPicPr>
          <p:nvPr/>
        </p:nvPicPr>
        <p:blipFill>
          <a:blip r:embed="rId7"/>
          <a:srcRect t="-6503" b="6503"/>
          <a:stretch/>
        </p:blipFill>
        <p:spPr>
          <a:xfrm>
            <a:off x="3986114" y="3174089"/>
            <a:ext cx="10181576" cy="5727136"/>
          </a:xfrm>
          <a:prstGeom prst="rect">
            <a:avLst/>
          </a:prstGeom>
        </p:spPr>
      </p:pic>
    </p:spTree>
    <p:extLst>
      <p:ext uri="{BB962C8B-B14F-4D97-AF65-F5344CB8AC3E}">
        <p14:creationId xmlns:p14="http://schemas.microsoft.com/office/powerpoint/2010/main" val="1263427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Rectángulo 4">
            <a:extLst>
              <a:ext uri="{FF2B5EF4-FFF2-40B4-BE49-F238E27FC236}">
                <a16:creationId xmlns:a16="http://schemas.microsoft.com/office/drawing/2014/main" id="{21B537A1-23F4-4B0E-F010-8A1B07D59FAE}"/>
              </a:ext>
            </a:extLst>
          </p:cNvPr>
          <p:cNvSpPr/>
          <p:nvPr/>
        </p:nvSpPr>
        <p:spPr>
          <a:xfrm>
            <a:off x="4617979" y="726770"/>
            <a:ext cx="9236824"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000" dirty="0">
                <a:latin typeface="Berlin Sans FB" panose="020E0602020502020306" pitchFamily="34" charset="0"/>
              </a:rPr>
              <a:t>Prueba unitaria astro </a:t>
            </a:r>
            <a:r>
              <a:rPr lang="es-ES" sz="6000" dirty="0" err="1">
                <a:latin typeface="Berlin Sans FB" panose="020E0602020502020306" pitchFamily="34" charset="0"/>
              </a:rPr>
              <a:t>course</a:t>
            </a:r>
            <a:endParaRPr lang="es-ES" sz="6000" dirty="0">
              <a:latin typeface="Berlin Sans FB" panose="020E0602020502020306" pitchFamily="34" charset="0"/>
            </a:endParaRPr>
          </a:p>
        </p:txBody>
      </p:sp>
      <p:pic>
        <p:nvPicPr>
          <p:cNvPr id="6" name="Imagen 5">
            <a:extLst>
              <a:ext uri="{FF2B5EF4-FFF2-40B4-BE49-F238E27FC236}">
                <a16:creationId xmlns:a16="http://schemas.microsoft.com/office/drawing/2014/main" id="{52B00FF3-8B5B-325C-CC86-4198E208D987}"/>
              </a:ext>
            </a:extLst>
          </p:cNvPr>
          <p:cNvPicPr>
            <a:picLocks noChangeAspect="1"/>
          </p:cNvPicPr>
          <p:nvPr/>
        </p:nvPicPr>
        <p:blipFill>
          <a:blip r:embed="rId7"/>
          <a:srcRect b="6682"/>
          <a:stretch/>
        </p:blipFill>
        <p:spPr>
          <a:xfrm>
            <a:off x="3618411" y="3974632"/>
            <a:ext cx="11051178" cy="5800959"/>
          </a:xfrm>
          <a:prstGeom prst="rect">
            <a:avLst/>
          </a:prstGeom>
        </p:spPr>
      </p:pic>
      <p:sp>
        <p:nvSpPr>
          <p:cNvPr id="13" name="CuadroTexto 12">
            <a:extLst>
              <a:ext uri="{FF2B5EF4-FFF2-40B4-BE49-F238E27FC236}">
                <a16:creationId xmlns:a16="http://schemas.microsoft.com/office/drawing/2014/main" id="{F10B7F71-2576-8CCE-5B74-2B9DE61F6B0A}"/>
              </a:ext>
            </a:extLst>
          </p:cNvPr>
          <p:cNvSpPr txBox="1"/>
          <p:nvPr/>
        </p:nvSpPr>
        <p:spPr>
          <a:xfrm>
            <a:off x="2715845" y="2008850"/>
            <a:ext cx="13041092" cy="1697068"/>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imagen se muestra el entorno desarrollado con Astro, donde se llevó a cabo la prueba unitaria del módulo </a:t>
            </a:r>
            <a:r>
              <a:rPr lang="es-ES" sz="2400" dirty="0" err="1">
                <a:latin typeface="Berlin Sans FB" panose="020E0602020502020306" pitchFamily="34" charset="0"/>
              </a:rPr>
              <a:t>Course</a:t>
            </a:r>
            <a:r>
              <a:rPr lang="es-ES" sz="2400" dirty="0">
                <a:latin typeface="Berlin Sans FB" panose="020E0602020502020306" pitchFamily="34" charset="0"/>
              </a:rPr>
              <a:t>. El resultado aparece en verde, lo que indica que la validación se ejecutó de manera correcta.</a:t>
            </a:r>
          </a:p>
        </p:txBody>
      </p:sp>
    </p:spTree>
    <p:extLst>
      <p:ext uri="{BB962C8B-B14F-4D97-AF65-F5344CB8AC3E}">
        <p14:creationId xmlns:p14="http://schemas.microsoft.com/office/powerpoint/2010/main" val="1699044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13" name="CuadroTexto 12">
            <a:extLst>
              <a:ext uri="{FF2B5EF4-FFF2-40B4-BE49-F238E27FC236}">
                <a16:creationId xmlns:a16="http://schemas.microsoft.com/office/drawing/2014/main" id="{CF554413-CD53-9823-F96E-CC204A6404C2}"/>
              </a:ext>
            </a:extLst>
          </p:cNvPr>
          <p:cNvSpPr txBox="1"/>
          <p:nvPr/>
        </p:nvSpPr>
        <p:spPr>
          <a:xfrm>
            <a:off x="2793274" y="2199114"/>
            <a:ext cx="12886234"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imagen se aprecia el entorno configurado con Astro, donde se efectuó la prueba de aceptación aplicada de forma conjunta 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resultado mostrado en verde confirma que la ejecución fue satisfactoria.</a:t>
            </a:r>
          </a:p>
        </p:txBody>
      </p:sp>
      <p:sp>
        <p:nvSpPr>
          <p:cNvPr id="14" name="Rectángulo 13">
            <a:extLst>
              <a:ext uri="{FF2B5EF4-FFF2-40B4-BE49-F238E27FC236}">
                <a16:creationId xmlns:a16="http://schemas.microsoft.com/office/drawing/2014/main" id="{7E152930-A11F-7EC2-4064-7CE85D4F2CF8}"/>
              </a:ext>
            </a:extLst>
          </p:cNvPr>
          <p:cNvSpPr/>
          <p:nvPr/>
        </p:nvSpPr>
        <p:spPr>
          <a:xfrm>
            <a:off x="4727785" y="904837"/>
            <a:ext cx="9017212"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000" dirty="0">
                <a:latin typeface="Berlin Sans FB" panose="020E0602020502020306" pitchFamily="34" charset="0"/>
              </a:rPr>
              <a:t>Prueba de aceptación astro</a:t>
            </a:r>
          </a:p>
        </p:txBody>
      </p:sp>
      <p:pic>
        <p:nvPicPr>
          <p:cNvPr id="15" name="Imagen 14">
            <a:extLst>
              <a:ext uri="{FF2B5EF4-FFF2-40B4-BE49-F238E27FC236}">
                <a16:creationId xmlns:a16="http://schemas.microsoft.com/office/drawing/2014/main" id="{9CCC7BE9-1422-A331-702F-7EA1046DDFF3}"/>
              </a:ext>
            </a:extLst>
          </p:cNvPr>
          <p:cNvPicPr>
            <a:picLocks noChangeAspect="1"/>
          </p:cNvPicPr>
          <p:nvPr/>
        </p:nvPicPr>
        <p:blipFill>
          <a:blip r:embed="rId7"/>
          <a:srcRect b="6001"/>
          <a:stretch/>
        </p:blipFill>
        <p:spPr>
          <a:xfrm>
            <a:off x="4072608" y="4437466"/>
            <a:ext cx="10434007" cy="5516938"/>
          </a:xfrm>
          <a:prstGeom prst="rect">
            <a:avLst/>
          </a:prstGeom>
        </p:spPr>
      </p:pic>
    </p:spTree>
    <p:extLst>
      <p:ext uri="{BB962C8B-B14F-4D97-AF65-F5344CB8AC3E}">
        <p14:creationId xmlns:p14="http://schemas.microsoft.com/office/powerpoint/2010/main" val="42884141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A80F732A-9E43-D7FE-F954-60B0C44BD12F}"/>
              </a:ext>
            </a:extLst>
          </p:cNvPr>
          <p:cNvSpPr txBox="1"/>
          <p:nvPr/>
        </p:nvSpPr>
        <p:spPr>
          <a:xfrm>
            <a:off x="2741553" y="2204246"/>
            <a:ext cx="126160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imagen se puede apreciar el entorno de trabajo con Astro, donde se ejecutó la prueba de integración de manera conjunta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resultado en verde indica que la prueba se completó correctamente.</a:t>
            </a:r>
          </a:p>
        </p:txBody>
      </p:sp>
      <p:sp>
        <p:nvSpPr>
          <p:cNvPr id="12" name="Rectángulo 11">
            <a:extLst>
              <a:ext uri="{FF2B5EF4-FFF2-40B4-BE49-F238E27FC236}">
                <a16:creationId xmlns:a16="http://schemas.microsoft.com/office/drawing/2014/main" id="{EDE8DC24-C610-33F3-6203-33D7EA3D3D57}"/>
              </a:ext>
            </a:extLst>
          </p:cNvPr>
          <p:cNvSpPr/>
          <p:nvPr/>
        </p:nvSpPr>
        <p:spPr>
          <a:xfrm>
            <a:off x="5161935" y="878533"/>
            <a:ext cx="8085868"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000" dirty="0">
                <a:latin typeface="Berlin Sans FB" panose="020E0602020502020306" pitchFamily="34" charset="0"/>
              </a:rPr>
              <a:t>Prueba integración astro</a:t>
            </a:r>
          </a:p>
        </p:txBody>
      </p:sp>
      <p:pic>
        <p:nvPicPr>
          <p:cNvPr id="13" name="Imagen 12">
            <a:extLst>
              <a:ext uri="{FF2B5EF4-FFF2-40B4-BE49-F238E27FC236}">
                <a16:creationId xmlns:a16="http://schemas.microsoft.com/office/drawing/2014/main" id="{357580FB-397C-815B-0B56-2117DB899AAE}"/>
              </a:ext>
            </a:extLst>
          </p:cNvPr>
          <p:cNvPicPr>
            <a:picLocks noChangeAspect="1"/>
          </p:cNvPicPr>
          <p:nvPr/>
        </p:nvPicPr>
        <p:blipFill>
          <a:blip r:embed="rId7"/>
          <a:srcRect b="6387"/>
          <a:stretch/>
        </p:blipFill>
        <p:spPr>
          <a:xfrm>
            <a:off x="3765061" y="4034823"/>
            <a:ext cx="10757878" cy="5664822"/>
          </a:xfrm>
          <a:prstGeom prst="rect">
            <a:avLst/>
          </a:prstGeom>
        </p:spPr>
      </p:pic>
    </p:spTree>
    <p:extLst>
      <p:ext uri="{BB962C8B-B14F-4D97-AF65-F5344CB8AC3E}">
        <p14:creationId xmlns:p14="http://schemas.microsoft.com/office/powerpoint/2010/main" val="3003950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F8EE8384-BF05-C314-B1A4-840411F0545F}"/>
              </a:ext>
            </a:extLst>
          </p:cNvPr>
          <p:cNvSpPr txBox="1"/>
          <p:nvPr/>
        </p:nvSpPr>
        <p:spPr>
          <a:xfrm>
            <a:off x="2493092" y="1957484"/>
            <a:ext cx="133018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imagen se muestra el entorno de trabajo con Astro, donde se ejecutó la prueba de rendimiento aplicada 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resultado en verde indica que la evaluación se realizó correctamente y que el sistema cumple con los tiempos de respuesta esperados.</a:t>
            </a:r>
          </a:p>
        </p:txBody>
      </p:sp>
      <p:sp>
        <p:nvSpPr>
          <p:cNvPr id="12" name="Rectángulo 11">
            <a:extLst>
              <a:ext uri="{FF2B5EF4-FFF2-40B4-BE49-F238E27FC236}">
                <a16:creationId xmlns:a16="http://schemas.microsoft.com/office/drawing/2014/main" id="{DD6363C9-FBE6-FD08-2F2C-72E3203CFF7F}"/>
              </a:ext>
            </a:extLst>
          </p:cNvPr>
          <p:cNvSpPr/>
          <p:nvPr/>
        </p:nvSpPr>
        <p:spPr>
          <a:xfrm>
            <a:off x="4597462" y="708436"/>
            <a:ext cx="9384300"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000" dirty="0">
                <a:latin typeface="Berlin Sans FB" panose="020E0602020502020306" pitchFamily="34" charset="0"/>
              </a:rPr>
              <a:t>Prueba de rendimiento astro</a:t>
            </a:r>
          </a:p>
        </p:txBody>
      </p:sp>
      <p:pic>
        <p:nvPicPr>
          <p:cNvPr id="13" name="Imagen 12">
            <a:extLst>
              <a:ext uri="{FF2B5EF4-FFF2-40B4-BE49-F238E27FC236}">
                <a16:creationId xmlns:a16="http://schemas.microsoft.com/office/drawing/2014/main" id="{95170225-767B-8545-9D95-0A14E2C6326D}"/>
              </a:ext>
            </a:extLst>
          </p:cNvPr>
          <p:cNvPicPr>
            <a:picLocks noChangeAspect="1"/>
          </p:cNvPicPr>
          <p:nvPr/>
        </p:nvPicPr>
        <p:blipFill>
          <a:blip r:embed="rId7"/>
          <a:srcRect b="7132"/>
          <a:stretch/>
        </p:blipFill>
        <p:spPr>
          <a:xfrm>
            <a:off x="3822742" y="4152900"/>
            <a:ext cx="10933740" cy="5711591"/>
          </a:xfrm>
          <a:prstGeom prst="rect">
            <a:avLst/>
          </a:prstGeom>
        </p:spPr>
      </p:pic>
    </p:spTree>
    <p:extLst>
      <p:ext uri="{BB962C8B-B14F-4D97-AF65-F5344CB8AC3E}">
        <p14:creationId xmlns:p14="http://schemas.microsoft.com/office/powerpoint/2010/main" val="475051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E1F6D7DA-53D9-7444-5B01-D4F58853B4CD}"/>
              </a:ext>
            </a:extLst>
          </p:cNvPr>
          <p:cNvSpPr txBox="1"/>
          <p:nvPr/>
        </p:nvSpPr>
        <p:spPr>
          <a:xfrm>
            <a:off x="2378792" y="1923137"/>
            <a:ext cx="135304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En la imagen se aprecia el entorno de trabajo con Astro, donde se ejecutó la prueba de seguridad de manera conjunta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resultado en verde confirma que la evaluación se completó satisfactoriamente, garantizando la protección y el correcto manejo de los datos.</a:t>
            </a:r>
          </a:p>
        </p:txBody>
      </p:sp>
      <p:sp>
        <p:nvSpPr>
          <p:cNvPr id="12" name="Rectángulo 11">
            <a:extLst>
              <a:ext uri="{FF2B5EF4-FFF2-40B4-BE49-F238E27FC236}">
                <a16:creationId xmlns:a16="http://schemas.microsoft.com/office/drawing/2014/main" id="{497FD9EB-95EC-7E04-71F3-6EAD207350AD}"/>
              </a:ext>
            </a:extLst>
          </p:cNvPr>
          <p:cNvSpPr/>
          <p:nvPr/>
        </p:nvSpPr>
        <p:spPr>
          <a:xfrm>
            <a:off x="4849894" y="557309"/>
            <a:ext cx="7656263"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000" dirty="0">
                <a:latin typeface="Berlin Sans FB" panose="020E0602020502020306" pitchFamily="34" charset="0"/>
              </a:rPr>
              <a:t>Prueba seguridad astro</a:t>
            </a:r>
          </a:p>
        </p:txBody>
      </p:sp>
      <p:pic>
        <p:nvPicPr>
          <p:cNvPr id="13" name="Imagen 12">
            <a:extLst>
              <a:ext uri="{FF2B5EF4-FFF2-40B4-BE49-F238E27FC236}">
                <a16:creationId xmlns:a16="http://schemas.microsoft.com/office/drawing/2014/main" id="{6815CAB5-970E-8DA2-09C3-FF7B5D9AF539}"/>
              </a:ext>
            </a:extLst>
          </p:cNvPr>
          <p:cNvPicPr>
            <a:picLocks noChangeAspect="1"/>
          </p:cNvPicPr>
          <p:nvPr/>
        </p:nvPicPr>
        <p:blipFill>
          <a:blip r:embed="rId7"/>
          <a:srcRect b="6690"/>
          <a:stretch/>
        </p:blipFill>
        <p:spPr>
          <a:xfrm>
            <a:off x="3436778" y="3930651"/>
            <a:ext cx="11414444" cy="5991056"/>
          </a:xfrm>
          <a:prstGeom prst="rect">
            <a:avLst/>
          </a:prstGeom>
        </p:spPr>
      </p:pic>
    </p:spTree>
    <p:extLst>
      <p:ext uri="{BB962C8B-B14F-4D97-AF65-F5344CB8AC3E}">
        <p14:creationId xmlns:p14="http://schemas.microsoft.com/office/powerpoint/2010/main" val="1662696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C8D73C2C-FE0C-1052-0013-27DAF51EAEE1}"/>
              </a:ext>
            </a:extLst>
          </p:cNvPr>
          <p:cNvSpPr txBox="1"/>
          <p:nvPr/>
        </p:nvSpPr>
        <p:spPr>
          <a:xfrm>
            <a:off x="2448204" y="1771925"/>
            <a:ext cx="136828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La imagen muestra el entorno desarrollado con Astro, donde se llevó a cabo la prueba de sistema aplicada de manera conjunta 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indicador en verde confirma que la prueba se ejecutó correctamente y que el funcionamiento general del sistema es adecuado.</a:t>
            </a:r>
          </a:p>
        </p:txBody>
      </p:sp>
      <p:sp>
        <p:nvSpPr>
          <p:cNvPr id="12" name="Rectángulo 11">
            <a:extLst>
              <a:ext uri="{FF2B5EF4-FFF2-40B4-BE49-F238E27FC236}">
                <a16:creationId xmlns:a16="http://schemas.microsoft.com/office/drawing/2014/main" id="{4AA60421-FB68-7123-66B6-B8F05EA75B49}"/>
              </a:ext>
            </a:extLst>
          </p:cNvPr>
          <p:cNvSpPr/>
          <p:nvPr/>
        </p:nvSpPr>
        <p:spPr>
          <a:xfrm>
            <a:off x="4879733" y="440736"/>
            <a:ext cx="7847021"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000" dirty="0">
                <a:latin typeface="Berlin Sans FB" panose="020E0602020502020306" pitchFamily="34" charset="0"/>
              </a:rPr>
              <a:t>Prueba de sistema astro</a:t>
            </a:r>
          </a:p>
        </p:txBody>
      </p:sp>
      <p:pic>
        <p:nvPicPr>
          <p:cNvPr id="13" name="Imagen 12">
            <a:extLst>
              <a:ext uri="{FF2B5EF4-FFF2-40B4-BE49-F238E27FC236}">
                <a16:creationId xmlns:a16="http://schemas.microsoft.com/office/drawing/2014/main" id="{0A139A6F-BCC4-87B3-D355-1791D00C4381}"/>
              </a:ext>
            </a:extLst>
          </p:cNvPr>
          <p:cNvPicPr>
            <a:picLocks noChangeAspect="1"/>
          </p:cNvPicPr>
          <p:nvPr/>
        </p:nvPicPr>
        <p:blipFill>
          <a:blip r:embed="rId7"/>
          <a:srcRect b="8297"/>
          <a:stretch/>
        </p:blipFill>
        <p:spPr>
          <a:xfrm>
            <a:off x="3891655" y="3945202"/>
            <a:ext cx="11225830" cy="5790629"/>
          </a:xfrm>
          <a:prstGeom prst="rect">
            <a:avLst/>
          </a:prstGeom>
        </p:spPr>
      </p:pic>
    </p:spTree>
    <p:extLst>
      <p:ext uri="{BB962C8B-B14F-4D97-AF65-F5344CB8AC3E}">
        <p14:creationId xmlns:p14="http://schemas.microsoft.com/office/powerpoint/2010/main" val="901011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B9C1EA58-079D-F7D5-FFF0-37AF746A6841}"/>
              </a:ext>
            </a:extLst>
          </p:cNvPr>
          <p:cNvSpPr txBox="1"/>
          <p:nvPr/>
        </p:nvSpPr>
        <p:spPr>
          <a:xfrm>
            <a:off x="2454992" y="1748573"/>
            <a:ext cx="133780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La imagen refleja el entorno de trabajo con Astro, donde se ejecutó la prueba de usabilidad de manera conjunta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El resultado en verde indica que la evaluación se completó satisfactoriamente, confirmando que la interfaz es clara y funcional para el usuario.</a:t>
            </a:r>
          </a:p>
        </p:txBody>
      </p:sp>
      <p:sp>
        <p:nvSpPr>
          <p:cNvPr id="12" name="Rectángulo 11">
            <a:extLst>
              <a:ext uri="{FF2B5EF4-FFF2-40B4-BE49-F238E27FC236}">
                <a16:creationId xmlns:a16="http://schemas.microsoft.com/office/drawing/2014/main" id="{8981CE31-E898-F431-0E7D-50766B601A0B}"/>
              </a:ext>
            </a:extLst>
          </p:cNvPr>
          <p:cNvSpPr/>
          <p:nvPr/>
        </p:nvSpPr>
        <p:spPr>
          <a:xfrm>
            <a:off x="5233314" y="569513"/>
            <a:ext cx="7821372" cy="1015663"/>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sz="6000" dirty="0">
                <a:latin typeface="Berlin Sans FB" panose="020E0602020502020306" pitchFamily="34" charset="0"/>
              </a:rPr>
              <a:t>Prueba usabilidad astro</a:t>
            </a:r>
          </a:p>
        </p:txBody>
      </p:sp>
      <p:pic>
        <p:nvPicPr>
          <p:cNvPr id="13" name="Imagen 12">
            <a:extLst>
              <a:ext uri="{FF2B5EF4-FFF2-40B4-BE49-F238E27FC236}">
                <a16:creationId xmlns:a16="http://schemas.microsoft.com/office/drawing/2014/main" id="{B78CAAA1-71D3-8DE3-68C1-F98379334355}"/>
              </a:ext>
            </a:extLst>
          </p:cNvPr>
          <p:cNvPicPr>
            <a:picLocks noChangeAspect="1"/>
          </p:cNvPicPr>
          <p:nvPr/>
        </p:nvPicPr>
        <p:blipFill>
          <a:blip r:embed="rId7"/>
          <a:srcRect b="6354"/>
          <a:stretch/>
        </p:blipFill>
        <p:spPr>
          <a:xfrm>
            <a:off x="3800096" y="4064398"/>
            <a:ext cx="10979032" cy="5783293"/>
          </a:xfrm>
          <a:prstGeom prst="rect">
            <a:avLst/>
          </a:prstGeom>
        </p:spPr>
      </p:pic>
    </p:spTree>
    <p:extLst>
      <p:ext uri="{BB962C8B-B14F-4D97-AF65-F5344CB8AC3E}">
        <p14:creationId xmlns:p14="http://schemas.microsoft.com/office/powerpoint/2010/main" val="4217084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0F8BA2EE-9289-8846-C155-0B945EBCDF2F}"/>
              </a:ext>
            </a:extLst>
          </p:cNvPr>
          <p:cNvSpPr txBox="1"/>
          <p:nvPr/>
        </p:nvSpPr>
        <p:spPr>
          <a:xfrm>
            <a:off x="1836616" y="2008539"/>
            <a:ext cx="136828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La imagen muestra el entorno de trabajo con </a:t>
            </a:r>
            <a:r>
              <a:rPr lang="es-ES" sz="2400" dirty="0" err="1">
                <a:latin typeface="Berlin Sans FB" panose="020E0602020502020306" pitchFamily="34" charset="0"/>
              </a:rPr>
              <a:t>React</a:t>
            </a:r>
            <a:r>
              <a:rPr lang="es-ES" sz="2400" dirty="0">
                <a:latin typeface="Berlin Sans FB" panose="020E0602020502020306" pitchFamily="34" charset="0"/>
              </a:rPr>
              <a:t>, donde se llevó a cabo la prueba unitaria del módulo </a:t>
            </a:r>
            <a:r>
              <a:rPr lang="es-ES" sz="2400" dirty="0" err="1">
                <a:latin typeface="Berlin Sans FB" panose="020E0602020502020306" pitchFamily="34" charset="0"/>
              </a:rPr>
              <a:t>Student</a:t>
            </a:r>
            <a:r>
              <a:rPr lang="es-ES" sz="2400" dirty="0">
                <a:latin typeface="Berlin Sans FB" panose="020E0602020502020306" pitchFamily="34" charset="0"/>
              </a:rPr>
              <a:t>. El resultado en verde indica que la ejecución fue exitosa y que el componente funciona correctamente.</a:t>
            </a:r>
          </a:p>
        </p:txBody>
      </p:sp>
      <p:sp>
        <p:nvSpPr>
          <p:cNvPr id="12" name="Rectángulo 11">
            <a:extLst>
              <a:ext uri="{FF2B5EF4-FFF2-40B4-BE49-F238E27FC236}">
                <a16:creationId xmlns:a16="http://schemas.microsoft.com/office/drawing/2014/main" id="{59E965F1-21C5-4331-42FF-F1D79DE9B20B}"/>
              </a:ext>
            </a:extLst>
          </p:cNvPr>
          <p:cNvSpPr/>
          <p:nvPr/>
        </p:nvSpPr>
        <p:spPr>
          <a:xfrm>
            <a:off x="3831986" y="419874"/>
            <a:ext cx="9692076"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unitaria </a:t>
            </a:r>
            <a:r>
              <a:rPr lang="es-ES" sz="6000" dirty="0" err="1">
                <a:latin typeface="Berlin Sans FB" panose="020E0602020502020306" pitchFamily="34" charset="0"/>
              </a:rPr>
              <a:t>react</a:t>
            </a:r>
            <a:r>
              <a:rPr lang="es-ES" sz="6000" dirty="0">
                <a:latin typeface="Berlin Sans FB" panose="020E0602020502020306" pitchFamily="34" charset="0"/>
              </a:rPr>
              <a:t> </a:t>
            </a:r>
            <a:r>
              <a:rPr lang="es-ES" sz="6000" dirty="0" err="1">
                <a:latin typeface="Berlin Sans FB" panose="020E0602020502020306" pitchFamily="34" charset="0"/>
              </a:rPr>
              <a:t>student</a:t>
            </a:r>
            <a:endParaRPr lang="es-ES" sz="6000" dirty="0">
              <a:latin typeface="Berlin Sans FB" panose="020E0602020502020306" pitchFamily="34" charset="0"/>
            </a:endParaRPr>
          </a:p>
        </p:txBody>
      </p:sp>
      <p:pic>
        <p:nvPicPr>
          <p:cNvPr id="13" name="Imagen 12">
            <a:extLst>
              <a:ext uri="{FF2B5EF4-FFF2-40B4-BE49-F238E27FC236}">
                <a16:creationId xmlns:a16="http://schemas.microsoft.com/office/drawing/2014/main" id="{E13129D1-929B-EAA2-47B9-C620EA57F6CD}"/>
              </a:ext>
            </a:extLst>
          </p:cNvPr>
          <p:cNvPicPr>
            <a:picLocks noChangeAspect="1"/>
          </p:cNvPicPr>
          <p:nvPr/>
        </p:nvPicPr>
        <p:blipFill>
          <a:blip r:embed="rId7"/>
          <a:srcRect b="8081"/>
          <a:stretch/>
        </p:blipFill>
        <p:spPr>
          <a:xfrm>
            <a:off x="3546063" y="3711773"/>
            <a:ext cx="11487097" cy="5939307"/>
          </a:xfrm>
          <a:prstGeom prst="rect">
            <a:avLst/>
          </a:prstGeom>
        </p:spPr>
      </p:pic>
    </p:spTree>
    <p:extLst>
      <p:ext uri="{BB962C8B-B14F-4D97-AF65-F5344CB8AC3E}">
        <p14:creationId xmlns:p14="http://schemas.microsoft.com/office/powerpoint/2010/main" val="1500562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2E160946-396B-C4E4-61A2-31F19FDBA357}"/>
              </a:ext>
            </a:extLst>
          </p:cNvPr>
          <p:cNvSpPr txBox="1"/>
          <p:nvPr/>
        </p:nvSpPr>
        <p:spPr>
          <a:xfrm>
            <a:off x="2302592" y="2067240"/>
            <a:ext cx="13682816" cy="1684307"/>
          </a:xfrm>
          <a:prstGeom prst="rect">
            <a:avLst/>
          </a:prstGeom>
          <a:noFill/>
        </p:spPr>
        <p:txBody>
          <a:bodyPr wrap="square">
            <a:spAutoFit/>
          </a:bodyPr>
          <a:lstStyle/>
          <a:p>
            <a:pPr>
              <a:lnSpc>
                <a:spcPct val="150000"/>
              </a:lnSpc>
            </a:pPr>
            <a:r>
              <a:rPr lang="es-ES" sz="2400" dirty="0">
                <a:latin typeface="Berlin Sans FB" panose="020E0602020502020306" pitchFamily="34" charset="0"/>
              </a:rPr>
              <a:t>Como se puede observar en la siguiente imagen, se está trabajando con el framework </a:t>
            </a:r>
            <a:r>
              <a:rPr lang="es-ES" sz="2400" dirty="0" err="1">
                <a:latin typeface="Berlin Sans FB" panose="020E0602020502020306" pitchFamily="34" charset="0"/>
              </a:rPr>
              <a:t>NestJS</a:t>
            </a:r>
            <a:r>
              <a:rPr lang="es-ES" sz="2400" dirty="0">
                <a:latin typeface="Berlin Sans FB" panose="020E0602020502020306" pitchFamily="34" charset="0"/>
              </a:rPr>
              <a:t>. En el módulo </a:t>
            </a:r>
            <a:r>
              <a:rPr lang="es-ES" sz="2400" dirty="0" err="1">
                <a:latin typeface="Berlin Sans FB" panose="020E0602020502020306" pitchFamily="34" charset="0"/>
              </a:rPr>
              <a:t>Course</a:t>
            </a:r>
            <a:r>
              <a:rPr lang="es-ES" sz="2400" dirty="0">
                <a:latin typeface="Berlin Sans FB" panose="020E0602020502020306" pitchFamily="34" charset="0"/>
              </a:rPr>
              <a:t> se ha ejecutado la prueba unitaria, la cual actualmente se muestra en color verde, indicando que se ha completado correctamente.</a:t>
            </a:r>
          </a:p>
        </p:txBody>
      </p:sp>
      <p:sp>
        <p:nvSpPr>
          <p:cNvPr id="12" name="Rectángulo 11">
            <a:extLst>
              <a:ext uri="{FF2B5EF4-FFF2-40B4-BE49-F238E27FC236}">
                <a16:creationId xmlns:a16="http://schemas.microsoft.com/office/drawing/2014/main" id="{920889B6-17C0-3B98-84A0-3F730BEDB408}"/>
              </a:ext>
            </a:extLst>
          </p:cNvPr>
          <p:cNvSpPr/>
          <p:nvPr/>
        </p:nvSpPr>
        <p:spPr>
          <a:xfrm>
            <a:off x="3811280" y="644755"/>
            <a:ext cx="9294532"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unitaria </a:t>
            </a:r>
            <a:r>
              <a:rPr lang="es-ES" sz="6000" dirty="0" err="1">
                <a:latin typeface="Berlin Sans FB" panose="020E0602020502020306" pitchFamily="34" charset="0"/>
              </a:rPr>
              <a:t>react</a:t>
            </a:r>
            <a:r>
              <a:rPr lang="es-ES" sz="6000" dirty="0">
                <a:latin typeface="Berlin Sans FB" panose="020E0602020502020306" pitchFamily="34" charset="0"/>
              </a:rPr>
              <a:t> </a:t>
            </a:r>
            <a:r>
              <a:rPr lang="es-ES" sz="6000" dirty="0" err="1">
                <a:latin typeface="Berlin Sans FB" panose="020E0602020502020306" pitchFamily="34" charset="0"/>
              </a:rPr>
              <a:t>course</a:t>
            </a:r>
            <a:endParaRPr lang="es-ES" sz="6000" dirty="0">
              <a:latin typeface="Berlin Sans FB" panose="020E0602020502020306" pitchFamily="34" charset="0"/>
            </a:endParaRPr>
          </a:p>
        </p:txBody>
      </p:sp>
      <p:pic>
        <p:nvPicPr>
          <p:cNvPr id="13" name="Imagen 12">
            <a:extLst>
              <a:ext uri="{FF2B5EF4-FFF2-40B4-BE49-F238E27FC236}">
                <a16:creationId xmlns:a16="http://schemas.microsoft.com/office/drawing/2014/main" id="{0D84932B-BC86-1A9A-A3DF-CC53C005A147}"/>
              </a:ext>
            </a:extLst>
          </p:cNvPr>
          <p:cNvPicPr>
            <a:picLocks noChangeAspect="1"/>
          </p:cNvPicPr>
          <p:nvPr/>
        </p:nvPicPr>
        <p:blipFill>
          <a:blip r:embed="rId7"/>
          <a:srcRect b="6404"/>
          <a:stretch/>
        </p:blipFill>
        <p:spPr>
          <a:xfrm>
            <a:off x="3918566" y="4042779"/>
            <a:ext cx="10635650" cy="5599466"/>
          </a:xfrm>
          <a:prstGeom prst="rect">
            <a:avLst/>
          </a:prstGeom>
        </p:spPr>
      </p:pic>
    </p:spTree>
    <p:extLst>
      <p:ext uri="{BB962C8B-B14F-4D97-AF65-F5344CB8AC3E}">
        <p14:creationId xmlns:p14="http://schemas.microsoft.com/office/powerpoint/2010/main" val="1075344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7462734" flipH="1">
            <a:off x="14924124" y="-1879107"/>
            <a:ext cx="6727751" cy="6347146"/>
          </a:xfrm>
          <a:custGeom>
            <a:avLst/>
            <a:gdLst/>
            <a:ahLst/>
            <a:cxnLst/>
            <a:rect l="l" t="t" r="r" b="b"/>
            <a:pathLst>
              <a:path w="6727751" h="6347146">
                <a:moveTo>
                  <a:pt x="6727752" y="0"/>
                </a:moveTo>
                <a:lnTo>
                  <a:pt x="0" y="0"/>
                </a:lnTo>
                <a:lnTo>
                  <a:pt x="0" y="6347146"/>
                </a:lnTo>
                <a:lnTo>
                  <a:pt x="6727752" y="6347146"/>
                </a:lnTo>
                <a:lnTo>
                  <a:pt x="6727752"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3089871" flipH="1">
            <a:off x="-3403198" y="5826931"/>
            <a:ext cx="6806396" cy="6421342"/>
          </a:xfrm>
          <a:custGeom>
            <a:avLst/>
            <a:gdLst/>
            <a:ahLst/>
            <a:cxnLst/>
            <a:rect l="l" t="t" r="r" b="b"/>
            <a:pathLst>
              <a:path w="6806396" h="6421342">
                <a:moveTo>
                  <a:pt x="6806396" y="0"/>
                </a:moveTo>
                <a:lnTo>
                  <a:pt x="0" y="0"/>
                </a:lnTo>
                <a:lnTo>
                  <a:pt x="0" y="6421343"/>
                </a:lnTo>
                <a:lnTo>
                  <a:pt x="6806396" y="6421343"/>
                </a:lnTo>
                <a:lnTo>
                  <a:pt x="680639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6536879" y="5560357"/>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5743700" y="4586146"/>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803073" y="5448300"/>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914400" y="3770752"/>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5229252" y="7357437"/>
            <a:ext cx="2030048" cy="1900863"/>
          </a:xfrm>
          <a:custGeom>
            <a:avLst/>
            <a:gdLst/>
            <a:ahLst/>
            <a:cxnLst/>
            <a:rect l="l" t="t" r="r" b="b"/>
            <a:pathLst>
              <a:path w="2030048" h="1900863">
                <a:moveTo>
                  <a:pt x="0" y="0"/>
                </a:moveTo>
                <a:lnTo>
                  <a:pt x="2030048" y="0"/>
                </a:lnTo>
                <a:lnTo>
                  <a:pt x="2030048" y="1900863"/>
                </a:lnTo>
                <a:lnTo>
                  <a:pt x="0" y="19008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701386" y="551400"/>
            <a:ext cx="2030048" cy="1900863"/>
          </a:xfrm>
          <a:custGeom>
            <a:avLst/>
            <a:gdLst/>
            <a:ahLst/>
            <a:cxnLst/>
            <a:rect l="l" t="t" r="r" b="b"/>
            <a:pathLst>
              <a:path w="2030048" h="1900863">
                <a:moveTo>
                  <a:pt x="0" y="0"/>
                </a:moveTo>
                <a:lnTo>
                  <a:pt x="2030047" y="0"/>
                </a:lnTo>
                <a:lnTo>
                  <a:pt x="2030047" y="1900863"/>
                </a:lnTo>
                <a:lnTo>
                  <a:pt x="0" y="19008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Google Shape;392;p64">
            <a:extLst>
              <a:ext uri="{FF2B5EF4-FFF2-40B4-BE49-F238E27FC236}">
                <a16:creationId xmlns:a16="http://schemas.microsoft.com/office/drawing/2014/main" id="{F5528C47-CA68-4981-3663-075D160DE501}"/>
              </a:ext>
            </a:extLst>
          </p:cNvPr>
          <p:cNvSpPr txBox="1">
            <a:spLocks/>
          </p:cNvSpPr>
          <p:nvPr/>
        </p:nvSpPr>
        <p:spPr>
          <a:xfrm>
            <a:off x="3886200" y="980666"/>
            <a:ext cx="5589920" cy="6276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MX" sz="6800" dirty="0">
                <a:latin typeface="Berlin Sans FB" panose="020E0602020502020306" pitchFamily="34" charset="0"/>
              </a:rPr>
              <a:t>Justificación</a:t>
            </a:r>
            <a:r>
              <a:rPr lang="es-MX" dirty="0"/>
              <a:t> </a:t>
            </a:r>
          </a:p>
        </p:txBody>
      </p:sp>
      <p:sp>
        <p:nvSpPr>
          <p:cNvPr id="5" name="CuadroTexto 4">
            <a:extLst>
              <a:ext uri="{FF2B5EF4-FFF2-40B4-BE49-F238E27FC236}">
                <a16:creationId xmlns:a16="http://schemas.microsoft.com/office/drawing/2014/main" id="{241365B3-29E6-4A41-B93F-32115A3EC242}"/>
              </a:ext>
            </a:extLst>
          </p:cNvPr>
          <p:cNvSpPr txBox="1"/>
          <p:nvPr/>
        </p:nvSpPr>
        <p:spPr>
          <a:xfrm>
            <a:off x="2473134" y="2108122"/>
            <a:ext cx="13270566" cy="6680355"/>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La realización de pruebas en los microservicios es esencial para garantizar su confiabilidad, estabilidad y correcto funcionamiento. Cada tipo de prueba cumple un rol específico: las pruebas unitarias validan de forma aislada que los métodos y componentes se comporten según lo esperado, mientras que las pruebas de integración verifican que los distintos módulos y servicios interactúen correctamente entre sí. Las pruebas de aceptación confirman que los </a:t>
            </a:r>
            <a:r>
              <a:rPr lang="es-ES" sz="2400" dirty="0" err="1">
                <a:latin typeface="Berlin Sans FB" panose="020E0602020502020306" pitchFamily="34" charset="0"/>
              </a:rPr>
              <a:t>endpoints</a:t>
            </a:r>
            <a:r>
              <a:rPr lang="es-ES" sz="2400" dirty="0">
                <a:latin typeface="Berlin Sans FB" panose="020E0602020502020306" pitchFamily="34" charset="0"/>
              </a:rPr>
              <a:t> y componentes cumplen con los requisitos establecidos por el usuario, y las pruebas de seguridad protegen el sistema frente a accesos no autorizados y posibles vulnerabilidades. Por su parte, las pruebas de sistema evalúan el comportamiento global de los microservicios, las de rendimiento miden la rapidez y eficiencia de las operaciones críticas, y las de usabilidad analizan la experiencia del usuario, asegurando que la interfaz sea clara y funcional. La combinación de todas estas pruebas permite detectar errores, optimizar el software y garantizar que los microservicios estén completamente preparados para su implementación en entornos reales.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BAC40E22-525D-5BDB-C80E-8789321EDA11}"/>
              </a:ext>
            </a:extLst>
          </p:cNvPr>
          <p:cNvSpPr txBox="1"/>
          <p:nvPr/>
        </p:nvSpPr>
        <p:spPr>
          <a:xfrm>
            <a:off x="2645492" y="2043985"/>
            <a:ext cx="129970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Como se puede observar en la siguiente imagen, se está trabajando con el framework </a:t>
            </a:r>
            <a:r>
              <a:rPr lang="es-ES" sz="2400" dirty="0" err="1">
                <a:latin typeface="Berlin Sans FB" panose="020E0602020502020306" pitchFamily="34" charset="0"/>
              </a:rPr>
              <a:t>React</a:t>
            </a:r>
            <a:r>
              <a:rPr lang="es-ES" sz="2400" dirty="0">
                <a:latin typeface="Berlin Sans FB" panose="020E0602020502020306" pitchFamily="34" charset="0"/>
              </a:rPr>
              <a:t>. Se realizó la prueba de sistema de manera general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la cual actualmente se muestra en color verde, indicando que se ha completado correctamente</a:t>
            </a:r>
          </a:p>
        </p:txBody>
      </p:sp>
      <p:pic>
        <p:nvPicPr>
          <p:cNvPr id="12" name="Imagen 11">
            <a:extLst>
              <a:ext uri="{FF2B5EF4-FFF2-40B4-BE49-F238E27FC236}">
                <a16:creationId xmlns:a16="http://schemas.microsoft.com/office/drawing/2014/main" id="{F46B8B70-5688-3A98-E227-47B67350A126}"/>
              </a:ext>
            </a:extLst>
          </p:cNvPr>
          <p:cNvPicPr>
            <a:picLocks noChangeAspect="1"/>
          </p:cNvPicPr>
          <p:nvPr/>
        </p:nvPicPr>
        <p:blipFill>
          <a:blip r:embed="rId7"/>
          <a:srcRect b="6265"/>
          <a:stretch/>
        </p:blipFill>
        <p:spPr>
          <a:xfrm>
            <a:off x="4443671" y="4067198"/>
            <a:ext cx="10249371" cy="5404064"/>
          </a:xfrm>
          <a:prstGeom prst="rect">
            <a:avLst/>
          </a:prstGeom>
        </p:spPr>
      </p:pic>
      <p:sp>
        <p:nvSpPr>
          <p:cNvPr id="13" name="Rectángulo 12">
            <a:extLst>
              <a:ext uri="{FF2B5EF4-FFF2-40B4-BE49-F238E27FC236}">
                <a16:creationId xmlns:a16="http://schemas.microsoft.com/office/drawing/2014/main" id="{FB196E8A-17FD-E332-23C9-5D4FE2248CA4}"/>
              </a:ext>
            </a:extLst>
          </p:cNvPr>
          <p:cNvSpPr/>
          <p:nvPr/>
        </p:nvSpPr>
        <p:spPr>
          <a:xfrm>
            <a:off x="4549882" y="815738"/>
            <a:ext cx="9185528"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del sistema en </a:t>
            </a:r>
            <a:r>
              <a:rPr lang="es-ES" sz="6000" dirty="0" err="1">
                <a:latin typeface="Berlin Sans FB" panose="020E0602020502020306" pitchFamily="34" charset="0"/>
              </a:rPr>
              <a:t>react</a:t>
            </a:r>
            <a:r>
              <a:rPr lang="es-ES" sz="6000" dirty="0">
                <a:latin typeface="Berlin Sans FB" panose="020E0602020502020306" pitchFamily="34" charset="0"/>
              </a:rPr>
              <a:t> </a:t>
            </a:r>
          </a:p>
        </p:txBody>
      </p:sp>
    </p:spTree>
    <p:extLst>
      <p:ext uri="{BB962C8B-B14F-4D97-AF65-F5344CB8AC3E}">
        <p14:creationId xmlns:p14="http://schemas.microsoft.com/office/powerpoint/2010/main" val="153466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BAD18CD0-2A41-E3D5-0D4A-5DB4C00F3F07}"/>
              </a:ext>
            </a:extLst>
          </p:cNvPr>
          <p:cNvSpPr txBox="1"/>
          <p:nvPr/>
        </p:nvSpPr>
        <p:spPr>
          <a:xfrm>
            <a:off x="2741553" y="1632090"/>
            <a:ext cx="13301816"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Como se muestra en la siguiente imagen, se está trabajando con el framework </a:t>
            </a:r>
            <a:r>
              <a:rPr lang="es-ES" sz="2400" dirty="0" err="1">
                <a:latin typeface="Berlin Sans FB" panose="020E0602020502020306" pitchFamily="34" charset="0"/>
              </a:rPr>
              <a:t>React</a:t>
            </a:r>
            <a:r>
              <a:rPr lang="es-ES" sz="2400" dirty="0">
                <a:latin typeface="Berlin Sans FB" panose="020E0602020502020306" pitchFamily="34" charset="0"/>
              </a:rPr>
              <a:t>. Se llevó a cabo la prueba de aceptación de manera general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la cual actualmente aparece en color verde, indicando que se ha completado correctamente.</a:t>
            </a:r>
          </a:p>
        </p:txBody>
      </p:sp>
      <p:sp>
        <p:nvSpPr>
          <p:cNvPr id="12" name="Rectángulo 11">
            <a:extLst>
              <a:ext uri="{FF2B5EF4-FFF2-40B4-BE49-F238E27FC236}">
                <a16:creationId xmlns:a16="http://schemas.microsoft.com/office/drawing/2014/main" id="{D78A53C5-D593-365D-E978-228EC4C5F9CB}"/>
              </a:ext>
            </a:extLst>
          </p:cNvPr>
          <p:cNvSpPr/>
          <p:nvPr/>
        </p:nvSpPr>
        <p:spPr>
          <a:xfrm>
            <a:off x="4173467" y="582753"/>
            <a:ext cx="10232289"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de aceptación en </a:t>
            </a:r>
            <a:r>
              <a:rPr lang="es-ES" sz="6000" dirty="0" err="1">
                <a:latin typeface="Berlin Sans FB" panose="020E0602020502020306" pitchFamily="34" charset="0"/>
              </a:rPr>
              <a:t>react</a:t>
            </a:r>
            <a:r>
              <a:rPr lang="es-ES" sz="6000" dirty="0">
                <a:latin typeface="Berlin Sans FB" panose="020E0602020502020306" pitchFamily="34" charset="0"/>
              </a:rPr>
              <a:t> </a:t>
            </a:r>
          </a:p>
        </p:txBody>
      </p:sp>
      <p:pic>
        <p:nvPicPr>
          <p:cNvPr id="13" name="Imagen 12">
            <a:extLst>
              <a:ext uri="{FF2B5EF4-FFF2-40B4-BE49-F238E27FC236}">
                <a16:creationId xmlns:a16="http://schemas.microsoft.com/office/drawing/2014/main" id="{5BB8CC79-06FC-DEF4-4020-5F80CFACD6CD}"/>
              </a:ext>
            </a:extLst>
          </p:cNvPr>
          <p:cNvPicPr>
            <a:picLocks noChangeAspect="1"/>
          </p:cNvPicPr>
          <p:nvPr/>
        </p:nvPicPr>
        <p:blipFill>
          <a:blip r:embed="rId7"/>
          <a:srcRect b="4934"/>
          <a:stretch/>
        </p:blipFill>
        <p:spPr>
          <a:xfrm>
            <a:off x="3780025" y="3546488"/>
            <a:ext cx="11224872" cy="6002490"/>
          </a:xfrm>
          <a:prstGeom prst="rect">
            <a:avLst/>
          </a:prstGeom>
        </p:spPr>
      </p:pic>
    </p:spTree>
    <p:extLst>
      <p:ext uri="{BB962C8B-B14F-4D97-AF65-F5344CB8AC3E}">
        <p14:creationId xmlns:p14="http://schemas.microsoft.com/office/powerpoint/2010/main" val="1287422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415EC9BC-D206-8F8D-81FC-6929DCB564F2}"/>
              </a:ext>
            </a:extLst>
          </p:cNvPr>
          <p:cNvSpPr txBox="1"/>
          <p:nvPr/>
        </p:nvSpPr>
        <p:spPr>
          <a:xfrm>
            <a:off x="1219200" y="1583685"/>
            <a:ext cx="14721320"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Como se puede observar en la siguiente imagen, se está trabajando con el framework </a:t>
            </a:r>
            <a:r>
              <a:rPr lang="es-ES" sz="2400" dirty="0" err="1">
                <a:latin typeface="Berlin Sans FB" panose="020E0602020502020306" pitchFamily="34" charset="0"/>
              </a:rPr>
              <a:t>React</a:t>
            </a:r>
            <a:r>
              <a:rPr lang="es-ES" sz="2400" dirty="0">
                <a:latin typeface="Berlin Sans FB" panose="020E0602020502020306" pitchFamily="34" charset="0"/>
              </a:rPr>
              <a:t>. Se realizó la prueba de integración de manera general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la cual actualmente se muestra en color verde, indicando que se ha completado correctamente.</a:t>
            </a:r>
          </a:p>
        </p:txBody>
      </p:sp>
      <p:sp>
        <p:nvSpPr>
          <p:cNvPr id="12" name="Rectángulo 11">
            <a:extLst>
              <a:ext uri="{FF2B5EF4-FFF2-40B4-BE49-F238E27FC236}">
                <a16:creationId xmlns:a16="http://schemas.microsoft.com/office/drawing/2014/main" id="{01B95B7F-0598-1CCD-E89E-39FCFDFF3C11}"/>
              </a:ext>
            </a:extLst>
          </p:cNvPr>
          <p:cNvSpPr/>
          <p:nvPr/>
        </p:nvSpPr>
        <p:spPr>
          <a:xfrm>
            <a:off x="4143812" y="541530"/>
            <a:ext cx="10291600"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de integración en </a:t>
            </a:r>
            <a:r>
              <a:rPr lang="es-ES" sz="6000" dirty="0" err="1">
                <a:latin typeface="Berlin Sans FB" panose="020E0602020502020306" pitchFamily="34" charset="0"/>
              </a:rPr>
              <a:t>react</a:t>
            </a:r>
            <a:r>
              <a:rPr lang="es-ES" sz="6000" dirty="0">
                <a:latin typeface="Berlin Sans FB" panose="020E0602020502020306" pitchFamily="34" charset="0"/>
              </a:rPr>
              <a:t> </a:t>
            </a:r>
          </a:p>
        </p:txBody>
      </p:sp>
      <p:pic>
        <p:nvPicPr>
          <p:cNvPr id="13" name="Imagen 12">
            <a:extLst>
              <a:ext uri="{FF2B5EF4-FFF2-40B4-BE49-F238E27FC236}">
                <a16:creationId xmlns:a16="http://schemas.microsoft.com/office/drawing/2014/main" id="{8ED7051A-BB31-F928-7ADE-67C78A9BD96A}"/>
              </a:ext>
            </a:extLst>
          </p:cNvPr>
          <p:cNvPicPr>
            <a:picLocks noChangeAspect="1"/>
          </p:cNvPicPr>
          <p:nvPr/>
        </p:nvPicPr>
        <p:blipFill>
          <a:blip r:embed="rId7"/>
          <a:srcRect b="7411"/>
          <a:stretch/>
        </p:blipFill>
        <p:spPr>
          <a:xfrm>
            <a:off x="4343400" y="3294484"/>
            <a:ext cx="9339057" cy="4863906"/>
          </a:xfrm>
          <a:prstGeom prst="rect">
            <a:avLst/>
          </a:prstGeom>
        </p:spPr>
      </p:pic>
    </p:spTree>
    <p:extLst>
      <p:ext uri="{BB962C8B-B14F-4D97-AF65-F5344CB8AC3E}">
        <p14:creationId xmlns:p14="http://schemas.microsoft.com/office/powerpoint/2010/main" val="1068669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86DFBA5F-F4A8-1D97-CECE-18C6B64B84EB}"/>
              </a:ext>
            </a:extLst>
          </p:cNvPr>
          <p:cNvSpPr txBox="1"/>
          <p:nvPr/>
        </p:nvSpPr>
        <p:spPr>
          <a:xfrm>
            <a:off x="2378792" y="1496539"/>
            <a:ext cx="13530416" cy="1130309"/>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La siguiente imagen muestra la ejecución de la prueba de rendimiento en </a:t>
            </a:r>
            <a:r>
              <a:rPr lang="es-ES" sz="2400" dirty="0" err="1">
                <a:latin typeface="Berlin Sans FB" panose="020E0602020502020306" pitchFamily="34" charset="0"/>
              </a:rPr>
              <a:t>React</a:t>
            </a:r>
            <a:r>
              <a:rPr lang="es-ES" sz="2400" dirty="0">
                <a:latin typeface="Berlin Sans FB" panose="020E0602020502020306" pitchFamily="34" charset="0"/>
              </a:rPr>
              <a:t>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la cual se encuentra en color verde, indicando resultados correctos.</a:t>
            </a:r>
          </a:p>
        </p:txBody>
      </p:sp>
      <p:pic>
        <p:nvPicPr>
          <p:cNvPr id="12" name="Imagen 11">
            <a:extLst>
              <a:ext uri="{FF2B5EF4-FFF2-40B4-BE49-F238E27FC236}">
                <a16:creationId xmlns:a16="http://schemas.microsoft.com/office/drawing/2014/main" id="{0245F1E7-A6D4-6B9F-4A56-B8413D9123F7}"/>
              </a:ext>
            </a:extLst>
          </p:cNvPr>
          <p:cNvPicPr>
            <a:picLocks noChangeAspect="1"/>
          </p:cNvPicPr>
          <p:nvPr/>
        </p:nvPicPr>
        <p:blipFill>
          <a:blip r:embed="rId7"/>
          <a:srcRect b="5983"/>
          <a:stretch/>
        </p:blipFill>
        <p:spPr>
          <a:xfrm>
            <a:off x="4479494" y="2959721"/>
            <a:ext cx="9329012" cy="4933605"/>
          </a:xfrm>
          <a:prstGeom prst="rect">
            <a:avLst/>
          </a:prstGeom>
        </p:spPr>
      </p:pic>
      <p:sp>
        <p:nvSpPr>
          <p:cNvPr id="13" name="Rectángulo 12">
            <a:extLst>
              <a:ext uri="{FF2B5EF4-FFF2-40B4-BE49-F238E27FC236}">
                <a16:creationId xmlns:a16="http://schemas.microsoft.com/office/drawing/2014/main" id="{00B91988-ED8C-4337-3B64-C7A6CEF3987B}"/>
              </a:ext>
            </a:extLst>
          </p:cNvPr>
          <p:cNvSpPr/>
          <p:nvPr/>
        </p:nvSpPr>
        <p:spPr>
          <a:xfrm>
            <a:off x="4158747" y="344691"/>
            <a:ext cx="9442008"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de rendimiento </a:t>
            </a:r>
            <a:r>
              <a:rPr lang="es-ES" sz="6000" dirty="0" err="1">
                <a:latin typeface="Berlin Sans FB" panose="020E0602020502020306" pitchFamily="34" charset="0"/>
              </a:rPr>
              <a:t>react</a:t>
            </a:r>
            <a:endParaRPr lang="es-ES" sz="6000" dirty="0">
              <a:latin typeface="Berlin Sans FB" panose="020E0602020502020306" pitchFamily="34" charset="0"/>
            </a:endParaRPr>
          </a:p>
        </p:txBody>
      </p:sp>
    </p:spTree>
    <p:extLst>
      <p:ext uri="{BB962C8B-B14F-4D97-AF65-F5344CB8AC3E}">
        <p14:creationId xmlns:p14="http://schemas.microsoft.com/office/powerpoint/2010/main" val="16600547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CuadroTexto 5">
            <a:extLst>
              <a:ext uri="{FF2B5EF4-FFF2-40B4-BE49-F238E27FC236}">
                <a16:creationId xmlns:a16="http://schemas.microsoft.com/office/drawing/2014/main" id="{E27E3418-39FC-F750-736E-152956CBFEA1}"/>
              </a:ext>
            </a:extLst>
          </p:cNvPr>
          <p:cNvSpPr txBox="1"/>
          <p:nvPr/>
        </p:nvSpPr>
        <p:spPr>
          <a:xfrm>
            <a:off x="2394983" y="1554907"/>
            <a:ext cx="13682816" cy="1453475"/>
          </a:xfrm>
          <a:prstGeom prst="rect">
            <a:avLst/>
          </a:prstGeom>
          <a:noFill/>
        </p:spPr>
        <p:txBody>
          <a:bodyPr wrap="square">
            <a:spAutoFit/>
          </a:bodyPr>
          <a:lstStyle/>
          <a:p>
            <a:pPr algn="just">
              <a:lnSpc>
                <a:spcPct val="200000"/>
              </a:lnSpc>
            </a:pPr>
            <a:r>
              <a:rPr lang="es-ES" sz="2400" dirty="0">
                <a:latin typeface="Berlin Sans FB" panose="020E0602020502020306" pitchFamily="34" charset="0"/>
              </a:rPr>
              <a:t>La imagen siguiente muestra la prueba de usabilidad realizada en </a:t>
            </a:r>
            <a:r>
              <a:rPr lang="es-ES" sz="2400" dirty="0" err="1">
                <a:latin typeface="Berlin Sans FB" panose="020E0602020502020306" pitchFamily="34" charset="0"/>
              </a:rPr>
              <a:t>React</a:t>
            </a:r>
            <a:r>
              <a:rPr lang="es-ES" sz="2400" dirty="0">
                <a:latin typeface="Berlin Sans FB" panose="020E0602020502020306" pitchFamily="34" charset="0"/>
              </a:rPr>
              <a:t>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la cual se encuentra en color verde, indicando resultados satisfactorios.</a:t>
            </a:r>
          </a:p>
        </p:txBody>
      </p:sp>
      <p:sp>
        <p:nvSpPr>
          <p:cNvPr id="12" name="Rectángulo 11">
            <a:extLst>
              <a:ext uri="{FF2B5EF4-FFF2-40B4-BE49-F238E27FC236}">
                <a16:creationId xmlns:a16="http://schemas.microsoft.com/office/drawing/2014/main" id="{B8D29316-E773-DB81-9637-C658BF68CE41}"/>
              </a:ext>
            </a:extLst>
          </p:cNvPr>
          <p:cNvSpPr/>
          <p:nvPr/>
        </p:nvSpPr>
        <p:spPr>
          <a:xfrm>
            <a:off x="4127568" y="445629"/>
            <a:ext cx="8869737"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de usabilidad </a:t>
            </a:r>
            <a:r>
              <a:rPr lang="es-ES" sz="6000" dirty="0" err="1">
                <a:latin typeface="Berlin Sans FB" panose="020E0602020502020306" pitchFamily="34" charset="0"/>
              </a:rPr>
              <a:t>react</a:t>
            </a:r>
            <a:endParaRPr lang="es-ES" sz="6000" dirty="0">
              <a:latin typeface="Berlin Sans FB" panose="020E0602020502020306" pitchFamily="34" charset="0"/>
            </a:endParaRPr>
          </a:p>
        </p:txBody>
      </p:sp>
      <p:pic>
        <p:nvPicPr>
          <p:cNvPr id="13" name="Imagen 12">
            <a:extLst>
              <a:ext uri="{FF2B5EF4-FFF2-40B4-BE49-F238E27FC236}">
                <a16:creationId xmlns:a16="http://schemas.microsoft.com/office/drawing/2014/main" id="{CCE7AE49-AABB-08E9-BAD9-0E0699183701}"/>
              </a:ext>
            </a:extLst>
          </p:cNvPr>
          <p:cNvPicPr>
            <a:picLocks noChangeAspect="1"/>
          </p:cNvPicPr>
          <p:nvPr/>
        </p:nvPicPr>
        <p:blipFill>
          <a:blip r:embed="rId7"/>
          <a:srcRect b="6314"/>
          <a:stretch/>
        </p:blipFill>
        <p:spPr>
          <a:xfrm>
            <a:off x="4082715" y="3181712"/>
            <a:ext cx="9190620" cy="4843305"/>
          </a:xfrm>
          <a:prstGeom prst="rect">
            <a:avLst/>
          </a:prstGeom>
        </p:spPr>
      </p:pic>
    </p:spTree>
    <p:extLst>
      <p:ext uri="{BB962C8B-B14F-4D97-AF65-F5344CB8AC3E}">
        <p14:creationId xmlns:p14="http://schemas.microsoft.com/office/powerpoint/2010/main" val="3112073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1922291" y="1634982"/>
            <a:ext cx="14443418" cy="1130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pPr>
            <a:r>
              <a:rPr lang="es-ES" sz="2400" dirty="0">
                <a:latin typeface="Berlin Sans FB" panose="020E0602020502020306" pitchFamily="34" charset="0"/>
              </a:rPr>
              <a:t>La imagen siguiente muestra la prueba de seguridad realizada en </a:t>
            </a:r>
            <a:r>
              <a:rPr lang="es-ES" sz="2400" dirty="0" err="1">
                <a:latin typeface="Berlin Sans FB" panose="020E0602020502020306" pitchFamily="34" charset="0"/>
              </a:rPr>
              <a:t>React</a:t>
            </a:r>
            <a:r>
              <a:rPr lang="es-ES" sz="2400" dirty="0">
                <a:latin typeface="Berlin Sans FB" panose="020E0602020502020306" pitchFamily="34" charset="0"/>
              </a:rPr>
              <a:t> para los módulos </a:t>
            </a:r>
            <a:r>
              <a:rPr lang="es-ES" sz="2400" dirty="0" err="1">
                <a:latin typeface="Berlin Sans FB" panose="020E0602020502020306" pitchFamily="34" charset="0"/>
              </a:rPr>
              <a:t>Student</a:t>
            </a:r>
            <a:r>
              <a:rPr lang="es-ES" sz="2400" dirty="0">
                <a:latin typeface="Berlin Sans FB" panose="020E0602020502020306" pitchFamily="34" charset="0"/>
              </a:rPr>
              <a:t> y </a:t>
            </a:r>
            <a:r>
              <a:rPr lang="es-ES" sz="2400" dirty="0" err="1">
                <a:latin typeface="Berlin Sans FB" panose="020E0602020502020306" pitchFamily="34" charset="0"/>
              </a:rPr>
              <a:t>Course</a:t>
            </a:r>
            <a:r>
              <a:rPr lang="es-ES" sz="2400" dirty="0">
                <a:latin typeface="Berlin Sans FB" panose="020E0602020502020306" pitchFamily="34" charset="0"/>
              </a:rPr>
              <a:t>, la cual se encuentra en color verde, indicando resultados satisfactorios</a:t>
            </a:r>
            <a:endParaRPr kumimoji="0" lang="es-ES" altLang="es-ES" sz="240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pic>
        <p:nvPicPr>
          <p:cNvPr id="5" name="Imagen 4">
            <a:extLst>
              <a:ext uri="{FF2B5EF4-FFF2-40B4-BE49-F238E27FC236}">
                <a16:creationId xmlns:a16="http://schemas.microsoft.com/office/drawing/2014/main" id="{B258ED88-42B3-C383-A79C-A7982A9F5945}"/>
              </a:ext>
            </a:extLst>
          </p:cNvPr>
          <p:cNvPicPr>
            <a:picLocks noChangeAspect="1"/>
          </p:cNvPicPr>
          <p:nvPr/>
        </p:nvPicPr>
        <p:blipFill>
          <a:blip r:embed="rId7"/>
          <a:srcRect b="7354"/>
          <a:stretch/>
        </p:blipFill>
        <p:spPr>
          <a:xfrm>
            <a:off x="4092844" y="3057383"/>
            <a:ext cx="10102311" cy="5264630"/>
          </a:xfrm>
          <a:prstGeom prst="rect">
            <a:avLst/>
          </a:prstGeom>
        </p:spPr>
      </p:pic>
      <p:sp>
        <p:nvSpPr>
          <p:cNvPr id="6" name="Rectángulo 5">
            <a:extLst>
              <a:ext uri="{FF2B5EF4-FFF2-40B4-BE49-F238E27FC236}">
                <a16:creationId xmlns:a16="http://schemas.microsoft.com/office/drawing/2014/main" id="{525969AE-5A22-22D4-055A-CE4FCF773EC3}"/>
              </a:ext>
            </a:extLst>
          </p:cNvPr>
          <p:cNvSpPr/>
          <p:nvPr/>
        </p:nvSpPr>
        <p:spPr>
          <a:xfrm>
            <a:off x="4325712" y="278505"/>
            <a:ext cx="8704626"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s-ES" sz="6000" dirty="0">
                <a:latin typeface="Berlin Sans FB" panose="020E0602020502020306" pitchFamily="34" charset="0"/>
              </a:rPr>
              <a:t>Prueba de seguridad </a:t>
            </a:r>
            <a:r>
              <a:rPr lang="es-ES" sz="6000" dirty="0" err="1">
                <a:latin typeface="Berlin Sans FB" panose="020E0602020502020306" pitchFamily="34" charset="0"/>
              </a:rPr>
              <a:t>react</a:t>
            </a:r>
            <a:endParaRPr lang="es-ES" sz="6000" dirty="0">
              <a:latin typeface="Berlin Sans FB" panose="020E0602020502020306" pitchFamily="34" charset="0"/>
            </a:endParaRPr>
          </a:p>
        </p:txBody>
      </p:sp>
    </p:spTree>
    <p:extLst>
      <p:ext uri="{BB962C8B-B14F-4D97-AF65-F5344CB8AC3E}">
        <p14:creationId xmlns:p14="http://schemas.microsoft.com/office/powerpoint/2010/main" val="4274767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7" name="Rectangle 3">
            <a:extLst>
              <a:ext uri="{FF2B5EF4-FFF2-40B4-BE49-F238E27FC236}">
                <a16:creationId xmlns:a16="http://schemas.microsoft.com/office/drawing/2014/main" id="{BCD0019F-2F34-B73A-17A1-6DA8C52CD880}"/>
              </a:ext>
            </a:extLst>
          </p:cNvPr>
          <p:cNvSpPr>
            <a:spLocks noChangeArrowheads="1"/>
          </p:cNvSpPr>
          <p:nvPr/>
        </p:nvSpPr>
        <p:spPr bwMode="auto">
          <a:xfrm>
            <a:off x="796582" y="4706434"/>
            <a:ext cx="7881443" cy="945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endParaRPr lang="es-MX" sz="2400" dirty="0">
              <a:latin typeface="Berlin Sans FB" panose="020E0602020502020306" pitchFamily="34" charset="0"/>
            </a:endParaRPr>
          </a:p>
          <a:p>
            <a:pPr algn="just">
              <a:lnSpc>
                <a:spcPct val="150000"/>
              </a:lnSpc>
            </a:pPr>
            <a:endParaRPr kumimoji="0" lang="es-ES" altLang="es-ES" sz="2400" i="0" u="none" strike="noStrike" cap="none" normalizeH="0" baseline="0" dirty="0">
              <a:ln>
                <a:noFill/>
              </a:ln>
              <a:solidFill>
                <a:schemeClr val="tx1"/>
              </a:solidFill>
              <a:effectLst/>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5" name="Google Shape;392;p64">
            <a:extLst>
              <a:ext uri="{FF2B5EF4-FFF2-40B4-BE49-F238E27FC236}">
                <a16:creationId xmlns:a16="http://schemas.microsoft.com/office/drawing/2014/main" id="{BB353F34-9222-7B7B-F747-C9A2882CBD5D}"/>
              </a:ext>
            </a:extLst>
          </p:cNvPr>
          <p:cNvSpPr txBox="1">
            <a:spLocks/>
          </p:cNvSpPr>
          <p:nvPr/>
        </p:nvSpPr>
        <p:spPr>
          <a:xfrm>
            <a:off x="1494404" y="883639"/>
            <a:ext cx="14999237" cy="45825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MX" sz="6000" dirty="0">
                <a:latin typeface="Berlin Sans FB" panose="020E0602020502020306" pitchFamily="34" charset="0"/>
              </a:rPr>
              <a:t>Conclusión</a:t>
            </a:r>
          </a:p>
        </p:txBody>
      </p:sp>
      <p:sp>
        <p:nvSpPr>
          <p:cNvPr id="13" name="CuadroTexto 12">
            <a:extLst>
              <a:ext uri="{FF2B5EF4-FFF2-40B4-BE49-F238E27FC236}">
                <a16:creationId xmlns:a16="http://schemas.microsoft.com/office/drawing/2014/main" id="{0EA371C5-C569-CE3A-06BD-E23F9A3D1A41}"/>
              </a:ext>
            </a:extLst>
          </p:cNvPr>
          <p:cNvSpPr txBox="1"/>
          <p:nvPr/>
        </p:nvSpPr>
        <p:spPr>
          <a:xfrm>
            <a:off x="355437" y="2607963"/>
            <a:ext cx="9144000" cy="576312"/>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a:t>
            </a:r>
          </a:p>
        </p:txBody>
      </p:sp>
      <p:sp>
        <p:nvSpPr>
          <p:cNvPr id="12" name="CuadroTexto 11">
            <a:extLst>
              <a:ext uri="{FF2B5EF4-FFF2-40B4-BE49-F238E27FC236}">
                <a16:creationId xmlns:a16="http://schemas.microsoft.com/office/drawing/2014/main" id="{B30526AD-1B6C-F8B5-5329-E1D443442D68}"/>
              </a:ext>
            </a:extLst>
          </p:cNvPr>
          <p:cNvSpPr txBox="1"/>
          <p:nvPr/>
        </p:nvSpPr>
        <p:spPr>
          <a:xfrm>
            <a:off x="2154382" y="1873601"/>
            <a:ext cx="13979236" cy="3910366"/>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La realización de pruebas integrales en los microservicios </a:t>
            </a:r>
            <a:r>
              <a:rPr lang="es-ES" sz="2400" i="1" dirty="0" err="1">
                <a:latin typeface="Berlin Sans FB" panose="020E0602020502020306" pitchFamily="34" charset="0"/>
              </a:rPr>
              <a:t>Student</a:t>
            </a:r>
            <a:r>
              <a:rPr lang="es-ES" sz="2400" dirty="0">
                <a:latin typeface="Berlin Sans FB" panose="020E0602020502020306" pitchFamily="34" charset="0"/>
              </a:rPr>
              <a:t> y </a:t>
            </a:r>
            <a:r>
              <a:rPr lang="es-ES" sz="2400" i="1" dirty="0" err="1">
                <a:latin typeface="Berlin Sans FB" panose="020E0602020502020306" pitchFamily="34" charset="0"/>
              </a:rPr>
              <a:t>Course</a:t>
            </a:r>
            <a:r>
              <a:rPr lang="es-ES" sz="2400" dirty="0">
                <a:latin typeface="Berlin Sans FB" panose="020E0602020502020306" pitchFamily="34" charset="0"/>
              </a:rPr>
              <a:t>, desarrollados con </a:t>
            </a:r>
            <a:r>
              <a:rPr lang="es-ES" sz="2400" dirty="0" err="1">
                <a:latin typeface="Berlin Sans FB" panose="020E0602020502020306" pitchFamily="34" charset="0"/>
              </a:rPr>
              <a:t>React</a:t>
            </a:r>
            <a:r>
              <a:rPr lang="es-ES" sz="2400" dirty="0">
                <a:latin typeface="Berlin Sans FB" panose="020E0602020502020306" pitchFamily="34" charset="0"/>
              </a:rPr>
              <a:t>, Astro, </a:t>
            </a:r>
            <a:r>
              <a:rPr lang="es-ES" sz="2400" dirty="0" err="1">
                <a:latin typeface="Berlin Sans FB" panose="020E0602020502020306" pitchFamily="34" charset="0"/>
              </a:rPr>
              <a:t>NestJS</a:t>
            </a:r>
            <a:r>
              <a:rPr lang="es-ES" sz="2400" dirty="0">
                <a:latin typeface="Berlin Sans FB" panose="020E0602020502020306" pitchFamily="34" charset="0"/>
              </a:rPr>
              <a:t> y Angular, permitió verificar el correcto funcionamiento, la estabilidad en la comunicación y la seguridad de los módulos. Los resultados positivos obtenidos en pruebas de unidad, integración, aceptación, seguridad, sistema, rendimiento y usabilidad confirman la fiabilidad y eficiencia del software, además de garantizar una experiencia de usuario adecuada. Estas evaluaciones fortalecen la calidad del proyecto y aseguran que los microservicios estén preparados para su implementación, mantenimiento y posible expansión en entornos profesionales.</a:t>
            </a:r>
          </a:p>
        </p:txBody>
      </p:sp>
    </p:spTree>
    <p:extLst>
      <p:ext uri="{BB962C8B-B14F-4D97-AF65-F5344CB8AC3E}">
        <p14:creationId xmlns:p14="http://schemas.microsoft.com/office/powerpoint/2010/main" val="2693740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80628" y="2049956"/>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Google Shape;392;p64">
            <a:extLst>
              <a:ext uri="{FF2B5EF4-FFF2-40B4-BE49-F238E27FC236}">
                <a16:creationId xmlns:a16="http://schemas.microsoft.com/office/drawing/2014/main" id="{15D63731-E17F-E197-C1F7-2DBDC324C3BE}"/>
              </a:ext>
            </a:extLst>
          </p:cNvPr>
          <p:cNvSpPr txBox="1">
            <a:spLocks/>
          </p:cNvSpPr>
          <p:nvPr/>
        </p:nvSpPr>
        <p:spPr>
          <a:xfrm>
            <a:off x="3011152" y="964167"/>
            <a:ext cx="12217055"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es-ES" sz="6000" dirty="0">
                <a:latin typeface="Berlin Sans FB" panose="020E0602020502020306" pitchFamily="34" charset="0"/>
              </a:rPr>
              <a:t>Pruebas unitarias </a:t>
            </a:r>
            <a:r>
              <a:rPr lang="es-ES" sz="6000" dirty="0" err="1">
                <a:latin typeface="Berlin Sans FB" panose="020E0602020502020306" pitchFamily="34" charset="0"/>
              </a:rPr>
              <a:t>microservice-config</a:t>
            </a:r>
            <a:endParaRPr lang="es-ES" sz="6000" dirty="0">
              <a:latin typeface="Berlin Sans FB" panose="020E0602020502020306" pitchFamily="34" charset="0"/>
            </a:endParaRPr>
          </a:p>
        </p:txBody>
      </p:sp>
      <p:sp>
        <p:nvSpPr>
          <p:cNvPr id="23" name="CuadroTexto 22">
            <a:extLst>
              <a:ext uri="{FF2B5EF4-FFF2-40B4-BE49-F238E27FC236}">
                <a16:creationId xmlns:a16="http://schemas.microsoft.com/office/drawing/2014/main" id="{5C7AFB70-49F8-D820-515C-F25A33806B0B}"/>
              </a:ext>
            </a:extLst>
          </p:cNvPr>
          <p:cNvSpPr txBox="1"/>
          <p:nvPr/>
        </p:nvSpPr>
        <p:spPr>
          <a:xfrm>
            <a:off x="2043226" y="2588545"/>
            <a:ext cx="14492772"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unitarias se ejecutan correctamente, utilizamos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y observar los resultados. Cuando la prueba se realiza exitosamente, el resultado se muestra en verde, como ocurre en este caso con el Test 1.</a:t>
            </a:r>
          </a:p>
        </p:txBody>
      </p:sp>
      <p:pic>
        <p:nvPicPr>
          <p:cNvPr id="2" name="Imagen 1">
            <a:extLst>
              <a:ext uri="{FF2B5EF4-FFF2-40B4-BE49-F238E27FC236}">
                <a16:creationId xmlns:a16="http://schemas.microsoft.com/office/drawing/2014/main" id="{75573A2C-5817-9559-F009-4A2CDDAA8138}"/>
              </a:ext>
            </a:extLst>
          </p:cNvPr>
          <p:cNvPicPr>
            <a:picLocks noChangeAspect="1"/>
          </p:cNvPicPr>
          <p:nvPr/>
        </p:nvPicPr>
        <p:blipFill>
          <a:blip r:embed="rId8"/>
          <a:srcRect b="6234"/>
          <a:stretch/>
        </p:blipFill>
        <p:spPr>
          <a:xfrm>
            <a:off x="4724400" y="4509054"/>
            <a:ext cx="9274650" cy="547880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1280628" y="2049956"/>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ES" sz="6000" dirty="0">
                <a:latin typeface="Berlin Sans FB" panose="020E0602020502020306" pitchFamily="34" charset="0"/>
              </a:rPr>
              <a:t>Pruebas unitarias </a:t>
            </a:r>
            <a:r>
              <a:rPr lang="es-ES" sz="6000" dirty="0" err="1">
                <a:latin typeface="Berlin Sans FB" panose="020E0602020502020306" pitchFamily="34" charset="0"/>
              </a:rPr>
              <a:t>microservice-gateway</a:t>
            </a:r>
            <a:endParaRPr lang="es-ES" sz="6000" dirty="0">
              <a:latin typeface="Berlin Sans FB" panose="020E0602020502020306" pitchFamily="34" charset="0"/>
            </a:endParaRPr>
          </a:p>
          <a:p>
            <a:pPr>
              <a:lnSpc>
                <a:spcPct val="90000"/>
              </a:lnSpc>
            </a:pPr>
            <a:endParaRPr lang="es-MX" sz="6000" dirty="0">
              <a:latin typeface="Berlin Sans FB" panose="020E0602020502020306" pitchFamily="34" charset="0"/>
            </a:endParaRPr>
          </a:p>
        </p:txBody>
      </p:sp>
      <p:sp>
        <p:nvSpPr>
          <p:cNvPr id="5" name="CuadroTexto 4">
            <a:extLst>
              <a:ext uri="{FF2B5EF4-FFF2-40B4-BE49-F238E27FC236}">
                <a16:creationId xmlns:a16="http://schemas.microsoft.com/office/drawing/2014/main" id="{FF1B110B-AC78-5FCE-28F9-CB5C8C80384D}"/>
              </a:ext>
            </a:extLst>
          </p:cNvPr>
          <p:cNvSpPr txBox="1"/>
          <p:nvPr/>
        </p:nvSpPr>
        <p:spPr>
          <a:xfrm>
            <a:off x="2086025" y="2474373"/>
            <a:ext cx="14115949"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asegurarnos de que las pruebas unitarias en Gateway funcionen correctamente, se ejecutan mediante comandos. Cuando las pruebas se completan con éxito, los resultados se muestran en verde, confirmando que todo está operando correctamente.</a:t>
            </a:r>
          </a:p>
        </p:txBody>
      </p:sp>
      <p:pic>
        <p:nvPicPr>
          <p:cNvPr id="6" name="Imagen 5">
            <a:extLst>
              <a:ext uri="{FF2B5EF4-FFF2-40B4-BE49-F238E27FC236}">
                <a16:creationId xmlns:a16="http://schemas.microsoft.com/office/drawing/2014/main" id="{C668B3FF-5191-7D0B-0653-8E5B86704724}"/>
              </a:ext>
            </a:extLst>
          </p:cNvPr>
          <p:cNvPicPr>
            <a:picLocks noChangeAspect="1"/>
          </p:cNvPicPr>
          <p:nvPr/>
        </p:nvPicPr>
        <p:blipFill>
          <a:blip r:embed="rId8"/>
          <a:srcRect b="6577"/>
          <a:stretch/>
        </p:blipFill>
        <p:spPr>
          <a:xfrm>
            <a:off x="1447800" y="4902922"/>
            <a:ext cx="7529364" cy="3956734"/>
          </a:xfrm>
          <a:prstGeom prst="rect">
            <a:avLst/>
          </a:prstGeom>
        </p:spPr>
      </p:pic>
      <p:pic>
        <p:nvPicPr>
          <p:cNvPr id="7" name="Imagen 6">
            <a:extLst>
              <a:ext uri="{FF2B5EF4-FFF2-40B4-BE49-F238E27FC236}">
                <a16:creationId xmlns:a16="http://schemas.microsoft.com/office/drawing/2014/main" id="{8BD66316-7D2F-42E1-F9D7-D7B820E24775}"/>
              </a:ext>
            </a:extLst>
          </p:cNvPr>
          <p:cNvPicPr>
            <a:picLocks noChangeAspect="1"/>
          </p:cNvPicPr>
          <p:nvPr/>
        </p:nvPicPr>
        <p:blipFill>
          <a:blip r:embed="rId9"/>
          <a:srcRect b="7965"/>
          <a:stretch/>
        </p:blipFill>
        <p:spPr>
          <a:xfrm>
            <a:off x="9829800" y="4902922"/>
            <a:ext cx="7789425" cy="4032577"/>
          </a:xfrm>
          <a:prstGeom prst="rect">
            <a:avLst/>
          </a:prstGeom>
        </p:spPr>
      </p:pic>
    </p:spTree>
    <p:extLst>
      <p:ext uri="{BB962C8B-B14F-4D97-AF65-F5344CB8AC3E}">
        <p14:creationId xmlns:p14="http://schemas.microsoft.com/office/powerpoint/2010/main" val="2262971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93072" y="86587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12867282"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s-ES" sz="6000" dirty="0">
                <a:latin typeface="Berlin Sans FB" panose="020E0602020502020306" pitchFamily="34" charset="0"/>
              </a:rPr>
              <a:t>Pruebas unitarias </a:t>
            </a:r>
            <a:r>
              <a:rPr lang="es-ES" sz="6000" dirty="0" err="1">
                <a:latin typeface="Berlin Sans FB" panose="020E0602020502020306" pitchFamily="34" charset="0"/>
              </a:rPr>
              <a:t>microservice</a:t>
            </a:r>
            <a:r>
              <a:rPr lang="es-ES" sz="6000" dirty="0">
                <a:latin typeface="Berlin Sans FB" panose="020E0602020502020306" pitchFamily="34" charset="0"/>
              </a:rPr>
              <a:t>-eureka</a:t>
            </a:r>
          </a:p>
          <a:p>
            <a:pPr>
              <a:lnSpc>
                <a:spcPct val="90000"/>
              </a:lnSpc>
            </a:pPr>
            <a:endParaRPr lang="es-MX" sz="6000" dirty="0">
              <a:latin typeface="Berlin Sans FB" panose="020E0602020502020306" pitchFamily="34" charset="0"/>
            </a:endParaRPr>
          </a:p>
        </p:txBody>
      </p:sp>
      <p:sp>
        <p:nvSpPr>
          <p:cNvPr id="5" name="CuadroTexto 4">
            <a:extLst>
              <a:ext uri="{FF2B5EF4-FFF2-40B4-BE49-F238E27FC236}">
                <a16:creationId xmlns:a16="http://schemas.microsoft.com/office/drawing/2014/main" id="{43F5E444-C962-F556-A743-11C73786021A}"/>
              </a:ext>
            </a:extLst>
          </p:cNvPr>
          <p:cNvSpPr txBox="1"/>
          <p:nvPr/>
        </p:nvSpPr>
        <p:spPr>
          <a:xfrm>
            <a:off x="2209801" y="2129086"/>
            <a:ext cx="13580122"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unitarias en Eureka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Cuando las pruebas se realizan con éxito, los resultados se muestran en verde, indicando que todo funciona correctamente.</a:t>
            </a:r>
          </a:p>
        </p:txBody>
      </p:sp>
      <p:pic>
        <p:nvPicPr>
          <p:cNvPr id="6" name="Imagen 5">
            <a:extLst>
              <a:ext uri="{FF2B5EF4-FFF2-40B4-BE49-F238E27FC236}">
                <a16:creationId xmlns:a16="http://schemas.microsoft.com/office/drawing/2014/main" id="{1A0F0E5E-447E-A372-F7F4-85A55A0482D5}"/>
              </a:ext>
            </a:extLst>
          </p:cNvPr>
          <p:cNvPicPr>
            <a:picLocks noChangeAspect="1"/>
          </p:cNvPicPr>
          <p:nvPr/>
        </p:nvPicPr>
        <p:blipFill>
          <a:blip r:embed="rId8"/>
          <a:srcRect b="5404"/>
          <a:stretch/>
        </p:blipFill>
        <p:spPr>
          <a:xfrm>
            <a:off x="1188457" y="4707402"/>
            <a:ext cx="7740138" cy="4118553"/>
          </a:xfrm>
          <a:prstGeom prst="rect">
            <a:avLst/>
          </a:prstGeom>
        </p:spPr>
      </p:pic>
      <p:pic>
        <p:nvPicPr>
          <p:cNvPr id="15" name="Imagen 14">
            <a:extLst>
              <a:ext uri="{FF2B5EF4-FFF2-40B4-BE49-F238E27FC236}">
                <a16:creationId xmlns:a16="http://schemas.microsoft.com/office/drawing/2014/main" id="{3424F729-9A90-6313-1072-600C0C07B384}"/>
              </a:ext>
            </a:extLst>
          </p:cNvPr>
          <p:cNvPicPr>
            <a:picLocks noChangeAspect="1"/>
          </p:cNvPicPr>
          <p:nvPr/>
        </p:nvPicPr>
        <p:blipFill>
          <a:blip r:embed="rId9"/>
          <a:srcRect b="6983"/>
          <a:stretch/>
        </p:blipFill>
        <p:spPr>
          <a:xfrm>
            <a:off x="9359406" y="4656448"/>
            <a:ext cx="8077199" cy="4226149"/>
          </a:xfrm>
          <a:prstGeom prst="rect">
            <a:avLst/>
          </a:prstGeom>
        </p:spPr>
      </p:pic>
    </p:spTree>
    <p:extLst>
      <p:ext uri="{BB962C8B-B14F-4D97-AF65-F5344CB8AC3E}">
        <p14:creationId xmlns:p14="http://schemas.microsoft.com/office/powerpoint/2010/main" val="69528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93072" y="86587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2867283"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es-ES" sz="6000" dirty="0">
                <a:latin typeface="Berlin Sans FB" panose="020E0602020502020306" pitchFamily="34" charset="0"/>
              </a:rPr>
              <a:t>Pruebas unitarias </a:t>
            </a:r>
            <a:r>
              <a:rPr lang="es-ES" sz="6000" dirty="0" err="1">
                <a:latin typeface="Berlin Sans FB" panose="020E0602020502020306" pitchFamily="34" charset="0"/>
              </a:rPr>
              <a:t>microservice-student</a:t>
            </a:r>
            <a:endParaRPr lang="es-ES" sz="6000" dirty="0">
              <a:latin typeface="Berlin Sans FB" panose="020E0602020502020306" pitchFamily="34" charset="0"/>
            </a:endParaRPr>
          </a:p>
        </p:txBody>
      </p:sp>
      <p:sp>
        <p:nvSpPr>
          <p:cNvPr id="16" name="CuadroTexto 15">
            <a:extLst>
              <a:ext uri="{FF2B5EF4-FFF2-40B4-BE49-F238E27FC236}">
                <a16:creationId xmlns:a16="http://schemas.microsoft.com/office/drawing/2014/main" id="{32186746-EAC0-27DD-DAF8-C00DD88E9689}"/>
              </a:ext>
            </a:extLst>
          </p:cNvPr>
          <p:cNvSpPr txBox="1"/>
          <p:nvPr/>
        </p:nvSpPr>
        <p:spPr>
          <a:xfrm>
            <a:off x="1876269" y="2571280"/>
            <a:ext cx="14535461"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unitarias del microservicio </a:t>
            </a:r>
            <a:r>
              <a:rPr lang="es-ES" sz="2400" dirty="0" err="1">
                <a:latin typeface="Berlin Sans FB" panose="020E0602020502020306" pitchFamily="34" charset="0"/>
              </a:rPr>
              <a:t>Student</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Cuando las pruebas se completan con éxito, los resultados se muestran en verde, indicando que todo funciona correctamente.</a:t>
            </a:r>
          </a:p>
        </p:txBody>
      </p:sp>
      <p:pic>
        <p:nvPicPr>
          <p:cNvPr id="17" name="Imagen 16">
            <a:extLst>
              <a:ext uri="{FF2B5EF4-FFF2-40B4-BE49-F238E27FC236}">
                <a16:creationId xmlns:a16="http://schemas.microsoft.com/office/drawing/2014/main" id="{F8397774-C4FA-52FA-252B-D21EEC726231}"/>
              </a:ext>
            </a:extLst>
          </p:cNvPr>
          <p:cNvPicPr>
            <a:picLocks noChangeAspect="1"/>
          </p:cNvPicPr>
          <p:nvPr/>
        </p:nvPicPr>
        <p:blipFill>
          <a:blip r:embed="rId8"/>
          <a:srcRect b="8129"/>
          <a:stretch/>
        </p:blipFill>
        <p:spPr>
          <a:xfrm>
            <a:off x="1903349" y="4717561"/>
            <a:ext cx="7553437" cy="3903439"/>
          </a:xfrm>
          <a:prstGeom prst="rect">
            <a:avLst/>
          </a:prstGeom>
        </p:spPr>
      </p:pic>
      <p:pic>
        <p:nvPicPr>
          <p:cNvPr id="18" name="Imagen 17">
            <a:extLst>
              <a:ext uri="{FF2B5EF4-FFF2-40B4-BE49-F238E27FC236}">
                <a16:creationId xmlns:a16="http://schemas.microsoft.com/office/drawing/2014/main" id="{F59C7F04-1DA7-0F81-4824-D070739ABE8D}"/>
              </a:ext>
            </a:extLst>
          </p:cNvPr>
          <p:cNvPicPr>
            <a:picLocks noChangeAspect="1"/>
          </p:cNvPicPr>
          <p:nvPr/>
        </p:nvPicPr>
        <p:blipFill>
          <a:blip r:embed="rId9"/>
          <a:srcRect b="5136"/>
          <a:stretch/>
        </p:blipFill>
        <p:spPr>
          <a:xfrm>
            <a:off x="10536085" y="4845935"/>
            <a:ext cx="7315200" cy="3903439"/>
          </a:xfrm>
          <a:prstGeom prst="rect">
            <a:avLst/>
          </a:prstGeom>
        </p:spPr>
      </p:pic>
    </p:spTree>
    <p:extLst>
      <p:ext uri="{BB962C8B-B14F-4D97-AF65-F5344CB8AC3E}">
        <p14:creationId xmlns:p14="http://schemas.microsoft.com/office/powerpoint/2010/main" val="132463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8"/>
          <p:cNvSpPr/>
          <p:nvPr/>
        </p:nvSpPr>
        <p:spPr>
          <a:xfrm rot="2761435">
            <a:off x="7430449" y="-2389394"/>
            <a:ext cx="3718326" cy="4017838"/>
          </a:xfrm>
          <a:custGeom>
            <a:avLst/>
            <a:gdLst/>
            <a:ahLst/>
            <a:cxnLst/>
            <a:rect l="l" t="t" r="r" b="b"/>
            <a:pathLst>
              <a:path w="3718326" h="4017838">
                <a:moveTo>
                  <a:pt x="0" y="0"/>
                </a:moveTo>
                <a:lnTo>
                  <a:pt x="3718327" y="0"/>
                </a:lnTo>
                <a:lnTo>
                  <a:pt x="3718327"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rot="-2430465">
            <a:off x="285971" y="7039840"/>
            <a:ext cx="2562779" cy="3014631"/>
          </a:xfrm>
          <a:custGeom>
            <a:avLst/>
            <a:gdLst/>
            <a:ahLst/>
            <a:cxnLst/>
            <a:rect l="l" t="t" r="r" b="b"/>
            <a:pathLst>
              <a:path w="2562779" h="3014631">
                <a:moveTo>
                  <a:pt x="0" y="0"/>
                </a:moveTo>
                <a:lnTo>
                  <a:pt x="2562779" y="0"/>
                </a:lnTo>
                <a:lnTo>
                  <a:pt x="2562779" y="3014631"/>
                </a:lnTo>
                <a:lnTo>
                  <a:pt x="0" y="30146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2430465">
            <a:off x="15260927" y="298515"/>
            <a:ext cx="2465428" cy="2900117"/>
          </a:xfrm>
          <a:custGeom>
            <a:avLst/>
            <a:gdLst/>
            <a:ahLst/>
            <a:cxnLst/>
            <a:rect l="l" t="t" r="r" b="b"/>
            <a:pathLst>
              <a:path w="2465428" h="2900117">
                <a:moveTo>
                  <a:pt x="0" y="0"/>
                </a:moveTo>
                <a:lnTo>
                  <a:pt x="2465428" y="0"/>
                </a:lnTo>
                <a:lnTo>
                  <a:pt x="2465428" y="2900116"/>
                </a:lnTo>
                <a:lnTo>
                  <a:pt x="0" y="29001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2761435">
            <a:off x="7377228" y="8516603"/>
            <a:ext cx="3718326" cy="4017838"/>
          </a:xfrm>
          <a:custGeom>
            <a:avLst/>
            <a:gdLst/>
            <a:ahLst/>
            <a:cxnLst/>
            <a:rect l="l" t="t" r="r" b="b"/>
            <a:pathLst>
              <a:path w="3718326" h="4017838">
                <a:moveTo>
                  <a:pt x="0" y="0"/>
                </a:moveTo>
                <a:lnTo>
                  <a:pt x="3718326" y="0"/>
                </a:lnTo>
                <a:lnTo>
                  <a:pt x="3718326" y="4017838"/>
                </a:lnTo>
                <a:lnTo>
                  <a:pt x="0" y="4017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894336" y="114379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893072" y="865878"/>
            <a:ext cx="573466" cy="604775"/>
          </a:xfrm>
          <a:custGeom>
            <a:avLst/>
            <a:gdLst/>
            <a:ahLst/>
            <a:cxnLst/>
            <a:rect l="l" t="t" r="r" b="b"/>
            <a:pathLst>
              <a:path w="573466" h="604775">
                <a:moveTo>
                  <a:pt x="0" y="0"/>
                </a:moveTo>
                <a:lnTo>
                  <a:pt x="573466" y="0"/>
                </a:lnTo>
                <a:lnTo>
                  <a:pt x="573466" y="604775"/>
                </a:lnTo>
                <a:lnTo>
                  <a:pt x="0" y="6047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 name="Google Shape;392;p64">
            <a:extLst>
              <a:ext uri="{FF2B5EF4-FFF2-40B4-BE49-F238E27FC236}">
                <a16:creationId xmlns:a16="http://schemas.microsoft.com/office/drawing/2014/main" id="{30796F42-4B3A-3823-9B02-295011F9281B}"/>
              </a:ext>
            </a:extLst>
          </p:cNvPr>
          <p:cNvSpPr txBox="1">
            <a:spLocks/>
          </p:cNvSpPr>
          <p:nvPr/>
        </p:nvSpPr>
        <p:spPr>
          <a:xfrm>
            <a:off x="3134716" y="1039502"/>
            <a:ext cx="12867283" cy="604774"/>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4" name="Google Shape;392;p64">
            <a:extLst>
              <a:ext uri="{FF2B5EF4-FFF2-40B4-BE49-F238E27FC236}">
                <a16:creationId xmlns:a16="http://schemas.microsoft.com/office/drawing/2014/main" id="{5396C517-D7BC-3EFA-07A8-23A761498EFC}"/>
              </a:ext>
            </a:extLst>
          </p:cNvPr>
          <p:cNvSpPr txBox="1">
            <a:spLocks/>
          </p:cNvSpPr>
          <p:nvPr/>
        </p:nvSpPr>
        <p:spPr>
          <a:xfrm>
            <a:off x="2895600" y="998446"/>
            <a:ext cx="8064000" cy="572700"/>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3" name="Google Shape;392;p64">
            <a:extLst>
              <a:ext uri="{FF2B5EF4-FFF2-40B4-BE49-F238E27FC236}">
                <a16:creationId xmlns:a16="http://schemas.microsoft.com/office/drawing/2014/main" id="{DE52A80C-5113-EEEB-ADFD-656F1385C6FE}"/>
              </a:ext>
            </a:extLst>
          </p:cNvPr>
          <p:cNvSpPr txBox="1">
            <a:spLocks/>
          </p:cNvSpPr>
          <p:nvPr/>
        </p:nvSpPr>
        <p:spPr>
          <a:xfrm>
            <a:off x="2741553" y="1139259"/>
            <a:ext cx="11872945" cy="502627"/>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endParaRPr lang="es-MX" sz="6000" dirty="0">
              <a:latin typeface="Berlin Sans FB" panose="020E0602020502020306" pitchFamily="34" charset="0"/>
            </a:endParaRPr>
          </a:p>
        </p:txBody>
      </p:sp>
      <p:sp>
        <p:nvSpPr>
          <p:cNvPr id="6" name="Google Shape;392;p64">
            <a:extLst>
              <a:ext uri="{FF2B5EF4-FFF2-40B4-BE49-F238E27FC236}">
                <a16:creationId xmlns:a16="http://schemas.microsoft.com/office/drawing/2014/main" id="{A87FEC2D-F516-1F9B-0CCB-6794590DD137}"/>
              </a:ext>
            </a:extLst>
          </p:cNvPr>
          <p:cNvSpPr txBox="1">
            <a:spLocks/>
          </p:cNvSpPr>
          <p:nvPr/>
        </p:nvSpPr>
        <p:spPr>
          <a:xfrm>
            <a:off x="2377207" y="647700"/>
            <a:ext cx="13624792" cy="1144062"/>
          </a:xfrm>
          <a:prstGeom prst="rect">
            <a:avLst/>
          </a:prstGeom>
        </p:spPr>
        <p:txBody>
          <a:bodyPr spcFirstLastPara="1" wrap="square" lIns="91425" tIns="91425" rIns="91425" bIns="91425" anchor="ctr" anchorCtr="0">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es-ES" sz="6000" dirty="0">
                <a:latin typeface="Berlin Sans FB" panose="020E0602020502020306" pitchFamily="34" charset="0"/>
              </a:rPr>
              <a:t>Pruebas unitarias </a:t>
            </a:r>
            <a:r>
              <a:rPr lang="es-ES" sz="6000" dirty="0" err="1">
                <a:latin typeface="Berlin Sans FB" panose="020E0602020502020306" pitchFamily="34" charset="0"/>
              </a:rPr>
              <a:t>microservice-course</a:t>
            </a:r>
            <a:endParaRPr lang="es-ES" sz="6000" dirty="0">
              <a:latin typeface="Berlin Sans FB" panose="020E0602020502020306" pitchFamily="34" charset="0"/>
            </a:endParaRPr>
          </a:p>
        </p:txBody>
      </p:sp>
      <p:sp>
        <p:nvSpPr>
          <p:cNvPr id="15" name="CuadroTexto 14">
            <a:extLst>
              <a:ext uri="{FF2B5EF4-FFF2-40B4-BE49-F238E27FC236}">
                <a16:creationId xmlns:a16="http://schemas.microsoft.com/office/drawing/2014/main" id="{6E54BE9E-621E-67F6-2B8B-0C27A96205AC}"/>
              </a:ext>
            </a:extLst>
          </p:cNvPr>
          <p:cNvSpPr txBox="1"/>
          <p:nvPr/>
        </p:nvSpPr>
        <p:spPr>
          <a:xfrm>
            <a:off x="1638300" y="2159746"/>
            <a:ext cx="15011400" cy="1684307"/>
          </a:xfrm>
          <a:prstGeom prst="rect">
            <a:avLst/>
          </a:prstGeom>
          <a:noFill/>
        </p:spPr>
        <p:txBody>
          <a:bodyPr wrap="square">
            <a:spAutoFit/>
          </a:bodyPr>
          <a:lstStyle/>
          <a:p>
            <a:pPr algn="just">
              <a:lnSpc>
                <a:spcPct val="150000"/>
              </a:lnSpc>
            </a:pPr>
            <a:r>
              <a:rPr lang="es-ES" sz="2400" dirty="0">
                <a:latin typeface="Berlin Sans FB" panose="020E0602020502020306" pitchFamily="34" charset="0"/>
              </a:rPr>
              <a:t>Para comprobar que las pruebas unitarias del microservicio </a:t>
            </a:r>
            <a:r>
              <a:rPr lang="es-ES" sz="2400" dirty="0" err="1">
                <a:latin typeface="Berlin Sans FB" panose="020E0602020502020306" pitchFamily="34" charset="0"/>
              </a:rPr>
              <a:t>Course</a:t>
            </a:r>
            <a:r>
              <a:rPr lang="es-ES" sz="2400" dirty="0">
                <a:latin typeface="Berlin Sans FB" panose="020E0602020502020306" pitchFamily="34" charset="0"/>
              </a:rPr>
              <a:t> se ejecutan correctamente, se utilizan comandos que permiten correr los </a:t>
            </a:r>
            <a:r>
              <a:rPr lang="es-ES" sz="2400" dirty="0" err="1">
                <a:latin typeface="Berlin Sans FB" panose="020E0602020502020306" pitchFamily="34" charset="0"/>
              </a:rPr>
              <a:t>tests</a:t>
            </a:r>
            <a:r>
              <a:rPr lang="es-ES" sz="2400" dirty="0">
                <a:latin typeface="Berlin Sans FB" panose="020E0602020502020306" pitchFamily="34" charset="0"/>
              </a:rPr>
              <a:t>. Cuando las pruebas se realizan con éxito, los resultados se muestran en verde, confirmando que todo funciona correctamente</a:t>
            </a:r>
            <a:r>
              <a:rPr lang="es-ES" dirty="0"/>
              <a:t>.</a:t>
            </a:r>
          </a:p>
        </p:txBody>
      </p:sp>
      <p:pic>
        <p:nvPicPr>
          <p:cNvPr id="16" name="Imagen 15">
            <a:extLst>
              <a:ext uri="{FF2B5EF4-FFF2-40B4-BE49-F238E27FC236}">
                <a16:creationId xmlns:a16="http://schemas.microsoft.com/office/drawing/2014/main" id="{9F0B26E1-BCD7-1679-0FC3-BE873474BC4A}"/>
              </a:ext>
            </a:extLst>
          </p:cNvPr>
          <p:cNvPicPr>
            <a:picLocks noChangeAspect="1"/>
          </p:cNvPicPr>
          <p:nvPr/>
        </p:nvPicPr>
        <p:blipFill>
          <a:blip r:embed="rId8"/>
          <a:srcRect b="5231"/>
          <a:stretch/>
        </p:blipFill>
        <p:spPr>
          <a:xfrm>
            <a:off x="1567360" y="4397777"/>
            <a:ext cx="7348040" cy="3917039"/>
          </a:xfrm>
          <a:prstGeom prst="rect">
            <a:avLst/>
          </a:prstGeom>
        </p:spPr>
      </p:pic>
      <p:pic>
        <p:nvPicPr>
          <p:cNvPr id="17" name="Imagen 16">
            <a:extLst>
              <a:ext uri="{FF2B5EF4-FFF2-40B4-BE49-F238E27FC236}">
                <a16:creationId xmlns:a16="http://schemas.microsoft.com/office/drawing/2014/main" id="{EDB8C702-DCB3-A1A7-69C9-4C6F25FC83F5}"/>
              </a:ext>
            </a:extLst>
          </p:cNvPr>
          <p:cNvPicPr>
            <a:picLocks noChangeAspect="1"/>
          </p:cNvPicPr>
          <p:nvPr/>
        </p:nvPicPr>
        <p:blipFill>
          <a:blip r:embed="rId9"/>
          <a:srcRect b="8275"/>
          <a:stretch/>
        </p:blipFill>
        <p:spPr>
          <a:xfrm>
            <a:off x="10198630" y="4558467"/>
            <a:ext cx="7304883" cy="3768961"/>
          </a:xfrm>
          <a:prstGeom prst="rect">
            <a:avLst/>
          </a:prstGeom>
        </p:spPr>
      </p:pic>
    </p:spTree>
    <p:extLst>
      <p:ext uri="{BB962C8B-B14F-4D97-AF65-F5344CB8AC3E}">
        <p14:creationId xmlns:p14="http://schemas.microsoft.com/office/powerpoint/2010/main" val="12334527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TotalTime>
  <Words>2422</Words>
  <Application>Microsoft Office PowerPoint</Application>
  <PresentationFormat>Personalizado</PresentationFormat>
  <Paragraphs>143</Paragraphs>
  <Slides>46</Slides>
  <Notes>31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Monkey</vt:lpstr>
      <vt:lpstr>Arial</vt:lpstr>
      <vt:lpstr>Calibri</vt:lpstr>
      <vt:lpstr>Aptos</vt:lpstr>
      <vt:lpstr>Berlin Sans FB</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Diapositivas Proyecto Divertido Juvenil Rosa y Azul</dc:title>
  <dc:creator>Miriam Recinos</dc:creator>
  <cp:lastModifiedBy>Miriam Recinos</cp:lastModifiedBy>
  <cp:revision>9</cp:revision>
  <dcterms:created xsi:type="dcterms:W3CDTF">2006-08-16T00:00:00Z</dcterms:created>
  <dcterms:modified xsi:type="dcterms:W3CDTF">2025-11-15T15:47:11Z</dcterms:modified>
  <dc:identifier>DAG0mLgwIks</dc:identifier>
</cp:coreProperties>
</file>